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9" r:id="rId25"/>
    <p:sldId id="290" r:id="rId26"/>
    <p:sldId id="292" r:id="rId27"/>
    <p:sldId id="293" r:id="rId28"/>
    <p:sldId id="294" r:id="rId29"/>
    <p:sldId id="295" r:id="rId30"/>
    <p:sldId id="296" r:id="rId31"/>
    <p:sldId id="297" r:id="rId32"/>
    <p:sldId id="298" r:id="rId33"/>
    <p:sldId id="299" r:id="rId34"/>
    <p:sldId id="300" r:id="rId35"/>
    <p:sldId id="301" r:id="rId36"/>
    <p:sldId id="302" r:id="rId37"/>
    <p:sldId id="303" r:id="rId38"/>
    <p:sldId id="304" r:id="rId39"/>
    <p:sldId id="305" r:id="rId40"/>
    <p:sldId id="306" r:id="rId41"/>
    <p:sldId id="307" r:id="rId42"/>
    <p:sldId id="308" r:id="rId43"/>
    <p:sldId id="309" r:id="rId44"/>
    <p:sldId id="310" r:id="rId45"/>
    <p:sldId id="311" r:id="rId46"/>
    <p:sldId id="312" r:id="rId47"/>
    <p:sldId id="313" r:id="rId48"/>
    <p:sldId id="314" r:id="rId49"/>
    <p:sldId id="315" r:id="rId50"/>
    <p:sldId id="316" r:id="rId51"/>
    <p:sldId id="317" r:id="rId52"/>
    <p:sldId id="318" r:id="rId53"/>
    <p:sldId id="319" r:id="rId54"/>
    <p:sldId id="320" r:id="rId55"/>
    <p:sldId id="321" r:id="rId56"/>
    <p:sldId id="322" r:id="rId57"/>
    <p:sldId id="323" r:id="rId58"/>
    <p:sldId id="324" r:id="rId59"/>
    <p:sldId id="325" r:id="rId60"/>
    <p:sldId id="326" r:id="rId61"/>
    <p:sldId id="327" r:id="rId62"/>
    <p:sldId id="328" r:id="rId63"/>
    <p:sldId id="329" r:id="rId64"/>
    <p:sldId id="330" r:id="rId65"/>
    <p:sldId id="331" r:id="rId66"/>
    <p:sldId id="332" r:id="rId67"/>
    <p:sldId id="333" r:id="rId68"/>
    <p:sldId id="334" r:id="rId69"/>
    <p:sldId id="335" r:id="rId70"/>
    <p:sldId id="336" r:id="rId71"/>
    <p:sldId id="337" r:id="rId72"/>
    <p:sldId id="338" r:id="rId73"/>
    <p:sldId id="339" r:id="rId74"/>
    <p:sldId id="340" r:id="rId75"/>
    <p:sldId id="341" r:id="rId76"/>
  </p:sldIdLst>
  <p:sldSz cx="12801600" cy="6858000"/>
  <p:notesSz cx="12801600" cy="685800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0" d="100"/>
          <a:sy n="70" d="100"/>
        </p:scale>
        <p:origin x="-570" y="-9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572002" y="3111246"/>
            <a:ext cx="5720715" cy="6965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920240" y="3840480"/>
            <a:ext cx="896112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7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10/25/2023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7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10/25/2023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67741" y="1407033"/>
            <a:ext cx="4850765" cy="37293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7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556629" y="1159128"/>
            <a:ext cx="4972684" cy="44526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10/25/2023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10/25/2023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10/25/2023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241296" y="84531"/>
            <a:ext cx="8319007" cy="10712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18819" y="1612214"/>
            <a:ext cx="10784840" cy="29895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7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352544" y="6377940"/>
            <a:ext cx="4096512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40080" y="6377940"/>
            <a:ext cx="2944368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10/25/2023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9217152" y="6377940"/>
            <a:ext cx="2944368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hyperlink" Target="http://www.ceng.metu.edu.tr/~ucoluk/bm/altalan.html" TargetMode="Externa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hyperlink" Target="http://www.ceng.metu.edu.tr/~ucoluk/bm/altalan.html" TargetMode="Externa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eng.metu.edu.tr/~ucoluk/bm/altalan.html" TargetMode="External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eng.metu.edu.tr/~ucoluk/bm/altalan.html" TargetMode="Externa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eng.metu.edu.tr/~ucoluk/bm/altalan.html" TargetMode="Externa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eng.metu.edu.tr/~ucoluk/bm/altalan.html" TargetMode="Externa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3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12" Type="http://schemas.openxmlformats.org/officeDocument/2006/relationships/image" Target="../media/image42.png"/><Relationship Id="rId2" Type="http://schemas.openxmlformats.org/officeDocument/2006/relationships/image" Target="../media/image32.jpeg"/><Relationship Id="rId16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5" Type="http://schemas.openxmlformats.org/officeDocument/2006/relationships/image" Target="../media/image45.pn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Relationship Id="rId14" Type="http://schemas.openxmlformats.org/officeDocument/2006/relationships/image" Target="../media/image44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6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12" Type="http://schemas.openxmlformats.org/officeDocument/2006/relationships/image" Target="../media/image55.png"/><Relationship Id="rId2" Type="http://schemas.openxmlformats.org/officeDocument/2006/relationships/image" Target="../media/image32.jpeg"/><Relationship Id="rId16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11" Type="http://schemas.openxmlformats.org/officeDocument/2006/relationships/image" Target="../media/image54.png"/><Relationship Id="rId5" Type="http://schemas.openxmlformats.org/officeDocument/2006/relationships/image" Target="../media/image49.png"/><Relationship Id="rId15" Type="http://schemas.openxmlformats.org/officeDocument/2006/relationships/image" Target="../media/image58.png"/><Relationship Id="rId10" Type="http://schemas.openxmlformats.org/officeDocument/2006/relationships/hyperlink" Target="http://windows.microsoft.com/en-us/windows/history" TargetMode="External"/><Relationship Id="rId4" Type="http://schemas.openxmlformats.org/officeDocument/2006/relationships/image" Target="../media/image48.png"/><Relationship Id="rId9" Type="http://schemas.openxmlformats.org/officeDocument/2006/relationships/image" Target="../media/image53.jpeg"/><Relationship Id="rId14" Type="http://schemas.openxmlformats.org/officeDocument/2006/relationships/image" Target="../media/image57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68.png"/><Relationship Id="rId18" Type="http://schemas.openxmlformats.org/officeDocument/2006/relationships/image" Target="../media/image73.jpeg"/><Relationship Id="rId26" Type="http://schemas.openxmlformats.org/officeDocument/2006/relationships/image" Target="../media/image81.png"/><Relationship Id="rId3" Type="http://schemas.openxmlformats.org/officeDocument/2006/relationships/image" Target="../media/image60.png"/><Relationship Id="rId21" Type="http://schemas.openxmlformats.org/officeDocument/2006/relationships/image" Target="../media/image76.png"/><Relationship Id="rId7" Type="http://schemas.openxmlformats.org/officeDocument/2006/relationships/image" Target="../media/image35.png"/><Relationship Id="rId12" Type="http://schemas.openxmlformats.org/officeDocument/2006/relationships/image" Target="../media/image67.png"/><Relationship Id="rId17" Type="http://schemas.openxmlformats.org/officeDocument/2006/relationships/image" Target="../media/image72.jpeg"/><Relationship Id="rId25" Type="http://schemas.openxmlformats.org/officeDocument/2006/relationships/image" Target="../media/image80.png"/><Relationship Id="rId2" Type="http://schemas.openxmlformats.org/officeDocument/2006/relationships/image" Target="../media/image32.jpeg"/><Relationship Id="rId16" Type="http://schemas.openxmlformats.org/officeDocument/2006/relationships/image" Target="../media/image71.png"/><Relationship Id="rId20" Type="http://schemas.openxmlformats.org/officeDocument/2006/relationships/image" Target="../media/image75.png"/><Relationship Id="rId29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image" Target="../media/image66.png"/><Relationship Id="rId24" Type="http://schemas.openxmlformats.org/officeDocument/2006/relationships/image" Target="../media/image79.png"/><Relationship Id="rId5" Type="http://schemas.openxmlformats.org/officeDocument/2006/relationships/image" Target="../media/image62.png"/><Relationship Id="rId15" Type="http://schemas.openxmlformats.org/officeDocument/2006/relationships/image" Target="../media/image70.png"/><Relationship Id="rId23" Type="http://schemas.openxmlformats.org/officeDocument/2006/relationships/image" Target="../media/image78.png"/><Relationship Id="rId28" Type="http://schemas.openxmlformats.org/officeDocument/2006/relationships/image" Target="../media/image83.png"/><Relationship Id="rId10" Type="http://schemas.openxmlformats.org/officeDocument/2006/relationships/image" Target="../media/image65.png"/><Relationship Id="rId19" Type="http://schemas.openxmlformats.org/officeDocument/2006/relationships/image" Target="../media/image74.png"/><Relationship Id="rId31" Type="http://schemas.openxmlformats.org/officeDocument/2006/relationships/image" Target="../media/image86.png"/><Relationship Id="rId4" Type="http://schemas.openxmlformats.org/officeDocument/2006/relationships/image" Target="../media/image61.png"/><Relationship Id="rId9" Type="http://schemas.openxmlformats.org/officeDocument/2006/relationships/image" Target="../media/image64.png"/><Relationship Id="rId14" Type="http://schemas.openxmlformats.org/officeDocument/2006/relationships/image" Target="../media/image69.png"/><Relationship Id="rId22" Type="http://schemas.openxmlformats.org/officeDocument/2006/relationships/image" Target="../media/image77.png"/><Relationship Id="rId27" Type="http://schemas.openxmlformats.org/officeDocument/2006/relationships/image" Target="../media/image82.png"/><Relationship Id="rId30" Type="http://schemas.openxmlformats.org/officeDocument/2006/relationships/image" Target="../media/image85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image" Target="../media/image97.png"/><Relationship Id="rId7" Type="http://schemas.openxmlformats.org/officeDocument/2006/relationships/image" Target="../media/image101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0.png"/><Relationship Id="rId11" Type="http://schemas.openxmlformats.org/officeDocument/2006/relationships/image" Target="../media/image105.png"/><Relationship Id="rId5" Type="http://schemas.openxmlformats.org/officeDocument/2006/relationships/image" Target="../media/image99.png"/><Relationship Id="rId10" Type="http://schemas.openxmlformats.org/officeDocument/2006/relationships/image" Target="../media/image104.png"/><Relationship Id="rId4" Type="http://schemas.openxmlformats.org/officeDocument/2006/relationships/image" Target="../media/image98.png"/><Relationship Id="rId9" Type="http://schemas.openxmlformats.org/officeDocument/2006/relationships/image" Target="../media/image103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7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1000" y="84531"/>
            <a:ext cx="9601200" cy="5090803"/>
          </a:xfrm>
          <a:prstGeom prst="rect">
            <a:avLst/>
          </a:prstGeom>
        </p:spPr>
        <p:txBody>
          <a:bodyPr vert="horz" wrap="square" lIns="0" tIns="164769" rIns="0" bIns="0" rtlCol="0">
            <a:spAutoFit/>
          </a:bodyPr>
          <a:lstStyle/>
          <a:p>
            <a:pPr marL="2773045" algn="ctr">
              <a:lnSpc>
                <a:spcPct val="100000"/>
              </a:lnSpc>
              <a:spcBef>
                <a:spcPts val="95"/>
              </a:spcBef>
            </a:pPr>
            <a:r>
              <a:rPr lang="tr-TR" sz="4000" b="1" dirty="0" smtClean="0"/>
              <a:t>Kocaeli Üniversitesi</a:t>
            </a:r>
            <a:r>
              <a:rPr lang="tr-TR" sz="4000" b="1" dirty="0" smtClean="0">
                <a:solidFill>
                  <a:srgbClr val="C00000"/>
                </a:solidFill>
              </a:rPr>
              <a:t/>
            </a:r>
            <a:br>
              <a:rPr lang="tr-TR" sz="4000" b="1" dirty="0" smtClean="0">
                <a:solidFill>
                  <a:srgbClr val="C00000"/>
                </a:solidFill>
              </a:rPr>
            </a:br>
            <a:r>
              <a:rPr lang="tr-TR" sz="4000" b="1" dirty="0" smtClean="0">
                <a:solidFill>
                  <a:srgbClr val="C00000"/>
                </a:solidFill>
              </a:rPr>
              <a:t/>
            </a:r>
            <a:br>
              <a:rPr lang="tr-TR" sz="4000" b="1" dirty="0" smtClean="0">
                <a:solidFill>
                  <a:srgbClr val="C00000"/>
                </a:solidFill>
              </a:rPr>
            </a:br>
            <a:r>
              <a:rPr lang="tr-TR" sz="4000" b="1" dirty="0" smtClean="0">
                <a:solidFill>
                  <a:srgbClr val="C00000"/>
                </a:solidFill>
              </a:rPr>
              <a:t>Bilişim Sistemleri Mühendisliği</a:t>
            </a:r>
            <a:br>
              <a:rPr lang="tr-TR" sz="4000" b="1" dirty="0" smtClean="0">
                <a:solidFill>
                  <a:srgbClr val="C00000"/>
                </a:solidFill>
              </a:rPr>
            </a:br>
            <a:r>
              <a:rPr lang="tr-TR" sz="4000" b="1" dirty="0" smtClean="0">
                <a:solidFill>
                  <a:srgbClr val="C00000"/>
                </a:solidFill>
              </a:rPr>
              <a:t/>
            </a:r>
            <a:br>
              <a:rPr lang="tr-TR" sz="4000" b="1" dirty="0" smtClean="0">
                <a:solidFill>
                  <a:srgbClr val="C00000"/>
                </a:solidFill>
              </a:rPr>
            </a:br>
            <a:r>
              <a:rPr lang="tr-TR" sz="4000" b="1" dirty="0" smtClean="0">
                <a:solidFill>
                  <a:srgbClr val="C00000"/>
                </a:solidFill>
              </a:rPr>
              <a:t/>
            </a:r>
            <a:br>
              <a:rPr lang="tr-TR" sz="4000" b="1" dirty="0" smtClean="0">
                <a:solidFill>
                  <a:srgbClr val="C00000"/>
                </a:solidFill>
              </a:rPr>
            </a:br>
            <a:r>
              <a:rPr lang="tr-TR" sz="4000" b="1" dirty="0" smtClean="0">
                <a:solidFill>
                  <a:srgbClr val="C00000"/>
                </a:solidFill>
              </a:rPr>
              <a:t> Bilişim Sistemleri Mühendisliğine Giriş</a:t>
            </a:r>
            <a:br>
              <a:rPr lang="tr-TR" sz="4000" b="1" dirty="0" smtClean="0">
                <a:solidFill>
                  <a:srgbClr val="C00000"/>
                </a:solidFill>
              </a:rPr>
            </a:br>
            <a:endParaRPr sz="4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739" y="255473"/>
            <a:ext cx="775208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dirty="0">
                <a:solidFill>
                  <a:srgbClr val="006FC0"/>
                </a:solidFill>
                <a:latin typeface="Calibri"/>
                <a:cs typeface="Calibri"/>
              </a:rPr>
              <a:t>Mühendis</a:t>
            </a:r>
            <a:r>
              <a:rPr sz="3600" b="1" spc="-7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3600" b="1" dirty="0">
                <a:solidFill>
                  <a:srgbClr val="006FC0"/>
                </a:solidFill>
                <a:latin typeface="Calibri"/>
                <a:cs typeface="Calibri"/>
              </a:rPr>
              <a:t>olmak</a:t>
            </a:r>
            <a:r>
              <a:rPr sz="3600" b="1" spc="-114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3600" b="1" dirty="0">
                <a:solidFill>
                  <a:srgbClr val="006FC0"/>
                </a:solidFill>
                <a:latin typeface="Calibri"/>
                <a:cs typeface="Calibri"/>
              </a:rPr>
              <a:t>için</a:t>
            </a:r>
            <a:r>
              <a:rPr sz="3600" b="1" spc="-8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3600" b="1" dirty="0">
                <a:solidFill>
                  <a:srgbClr val="006FC0"/>
                </a:solidFill>
                <a:latin typeface="Calibri"/>
                <a:cs typeface="Calibri"/>
              </a:rPr>
              <a:t>neye</a:t>
            </a:r>
            <a:r>
              <a:rPr sz="3600" b="1" spc="-10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3600" b="1" dirty="0">
                <a:solidFill>
                  <a:srgbClr val="006FC0"/>
                </a:solidFill>
                <a:latin typeface="Calibri"/>
                <a:cs typeface="Calibri"/>
              </a:rPr>
              <a:t>ihtiyacım</a:t>
            </a:r>
            <a:r>
              <a:rPr sz="3600" b="1" spc="-7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3600" b="1" spc="-20" dirty="0">
                <a:solidFill>
                  <a:srgbClr val="006FC0"/>
                </a:solidFill>
                <a:latin typeface="Calibri"/>
                <a:cs typeface="Calibri"/>
              </a:rPr>
              <a:t>var?</a:t>
            </a:r>
            <a:endParaRPr sz="36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55637" y="1989201"/>
            <a:ext cx="2618104" cy="279234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678301" y="2349500"/>
            <a:ext cx="3440429" cy="2403475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609840" y="2133600"/>
            <a:ext cx="4845050" cy="259397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83540" y="1218330"/>
            <a:ext cx="3213735" cy="3488134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500"/>
              </a:spcBef>
              <a:buFont typeface="Arial"/>
              <a:buChar char="•"/>
              <a:tabLst>
                <a:tab pos="354965" algn="l"/>
              </a:tabLst>
            </a:pPr>
            <a:r>
              <a:rPr sz="3000" dirty="0">
                <a:latin typeface="Calibri"/>
                <a:cs typeface="Calibri"/>
              </a:rPr>
              <a:t>Mühendislik</a:t>
            </a:r>
            <a:r>
              <a:rPr sz="3000" spc="-50" dirty="0">
                <a:latin typeface="Calibri"/>
                <a:cs typeface="Calibri"/>
              </a:rPr>
              <a:t> </a:t>
            </a:r>
            <a:r>
              <a:rPr sz="3000" spc="-10" dirty="0">
                <a:latin typeface="Calibri"/>
                <a:cs typeface="Calibri"/>
              </a:rPr>
              <a:t>Bilimi</a:t>
            </a:r>
            <a:endParaRPr sz="3000">
              <a:latin typeface="Calibri"/>
              <a:cs typeface="Calibri"/>
            </a:endParaRPr>
          </a:p>
          <a:p>
            <a:pPr marL="756285" lvl="1" indent="-286385">
              <a:lnSpc>
                <a:spcPct val="100000"/>
              </a:lnSpc>
              <a:spcBef>
                <a:spcPts val="335"/>
              </a:spcBef>
              <a:buFont typeface="Arial"/>
              <a:buChar char="–"/>
              <a:tabLst>
                <a:tab pos="756285" algn="l"/>
              </a:tabLst>
            </a:pPr>
            <a:r>
              <a:rPr sz="2500" spc="-10" dirty="0">
                <a:solidFill>
                  <a:srgbClr val="AA131A"/>
                </a:solidFill>
                <a:latin typeface="Calibri"/>
                <a:cs typeface="Calibri"/>
              </a:rPr>
              <a:t>Mekanik</a:t>
            </a:r>
            <a:endParaRPr sz="2500">
              <a:latin typeface="Calibri"/>
              <a:cs typeface="Calibri"/>
            </a:endParaRPr>
          </a:p>
          <a:p>
            <a:pPr marL="756285" lvl="1" indent="-286385">
              <a:lnSpc>
                <a:spcPct val="100000"/>
              </a:lnSpc>
              <a:spcBef>
                <a:spcPts val="300"/>
              </a:spcBef>
              <a:buFont typeface="Arial"/>
              <a:buChar char="–"/>
              <a:tabLst>
                <a:tab pos="756285" algn="l"/>
              </a:tabLst>
            </a:pPr>
            <a:r>
              <a:rPr sz="2500" spc="-10" smtClean="0">
                <a:solidFill>
                  <a:srgbClr val="AA131A"/>
                </a:solidFill>
                <a:latin typeface="Calibri"/>
                <a:cs typeface="Calibri"/>
              </a:rPr>
              <a:t>Elektrik</a:t>
            </a:r>
            <a:endParaRPr lang="tr-TR" sz="2500" spc="-10" dirty="0" smtClean="0">
              <a:solidFill>
                <a:srgbClr val="AA131A"/>
              </a:solidFill>
              <a:latin typeface="Calibri"/>
              <a:cs typeface="Calibri"/>
            </a:endParaRPr>
          </a:p>
          <a:p>
            <a:pPr marL="756285" lvl="1" indent="-286385">
              <a:lnSpc>
                <a:spcPct val="100000"/>
              </a:lnSpc>
              <a:spcBef>
                <a:spcPts val="300"/>
              </a:spcBef>
              <a:buFont typeface="Arial"/>
              <a:buChar char="–"/>
              <a:tabLst>
                <a:tab pos="756285" algn="l"/>
              </a:tabLst>
            </a:pPr>
            <a:r>
              <a:rPr lang="tr-TR" sz="2500" spc="-10" dirty="0" smtClean="0">
                <a:solidFill>
                  <a:srgbClr val="AA131A"/>
                </a:solidFill>
                <a:latin typeface="Calibri"/>
                <a:cs typeface="Calibri"/>
              </a:rPr>
              <a:t>Bilişim</a:t>
            </a:r>
            <a:endParaRPr sz="2500">
              <a:latin typeface="Calibri"/>
              <a:cs typeface="Calibri"/>
            </a:endParaRPr>
          </a:p>
          <a:p>
            <a:pPr marL="756285" lvl="1" indent="-286385">
              <a:lnSpc>
                <a:spcPct val="100000"/>
              </a:lnSpc>
              <a:spcBef>
                <a:spcPts val="300"/>
              </a:spcBef>
              <a:buFont typeface="Arial"/>
              <a:buChar char="–"/>
              <a:tabLst>
                <a:tab pos="756285" algn="l"/>
              </a:tabLst>
            </a:pPr>
            <a:r>
              <a:rPr sz="2500" spc="-10" smtClean="0">
                <a:solidFill>
                  <a:srgbClr val="AA131A"/>
                </a:solidFill>
                <a:latin typeface="Calibri"/>
                <a:cs typeface="Calibri"/>
              </a:rPr>
              <a:t>Manyeti</a:t>
            </a:r>
            <a:r>
              <a:rPr lang="tr-TR" sz="2500" spc="-10" dirty="0" smtClean="0">
                <a:solidFill>
                  <a:srgbClr val="AA131A"/>
                </a:solidFill>
                <a:latin typeface="Calibri"/>
                <a:cs typeface="Calibri"/>
              </a:rPr>
              <a:t>k</a:t>
            </a:r>
            <a:endParaRPr sz="2500">
              <a:latin typeface="Calibri"/>
              <a:cs typeface="Calibri"/>
            </a:endParaRPr>
          </a:p>
          <a:p>
            <a:pPr marL="756285" lvl="1" indent="-286385">
              <a:lnSpc>
                <a:spcPct val="100000"/>
              </a:lnSpc>
              <a:spcBef>
                <a:spcPts val="300"/>
              </a:spcBef>
              <a:buFont typeface="Arial"/>
              <a:buChar char="–"/>
              <a:tabLst>
                <a:tab pos="756285" algn="l"/>
              </a:tabLst>
            </a:pPr>
            <a:r>
              <a:rPr sz="2500" spc="-10" dirty="0">
                <a:solidFill>
                  <a:srgbClr val="AA131A"/>
                </a:solidFill>
                <a:latin typeface="Calibri"/>
                <a:cs typeface="Calibri"/>
              </a:rPr>
              <a:t>Sıvılar</a:t>
            </a:r>
            <a:endParaRPr sz="2500">
              <a:latin typeface="Calibri"/>
              <a:cs typeface="Calibri"/>
            </a:endParaRPr>
          </a:p>
          <a:p>
            <a:pPr marL="756285" lvl="1" indent="-286385">
              <a:lnSpc>
                <a:spcPct val="100000"/>
              </a:lnSpc>
              <a:spcBef>
                <a:spcPts val="305"/>
              </a:spcBef>
              <a:buFont typeface="Arial"/>
              <a:buChar char="–"/>
              <a:tabLst>
                <a:tab pos="756285" algn="l"/>
              </a:tabLst>
            </a:pPr>
            <a:r>
              <a:rPr sz="2500" spc="-10" dirty="0">
                <a:solidFill>
                  <a:srgbClr val="AA131A"/>
                </a:solidFill>
                <a:latin typeface="Calibri"/>
                <a:cs typeface="Calibri"/>
              </a:rPr>
              <a:t>Termodinamik</a:t>
            </a:r>
            <a:endParaRPr sz="2500">
              <a:latin typeface="Calibri"/>
              <a:cs typeface="Calibri"/>
            </a:endParaRPr>
          </a:p>
          <a:p>
            <a:pPr marL="756285" lvl="1" indent="-286385">
              <a:lnSpc>
                <a:spcPct val="100000"/>
              </a:lnSpc>
              <a:spcBef>
                <a:spcPts val="300"/>
              </a:spcBef>
              <a:buFont typeface="Arial"/>
              <a:buChar char="–"/>
              <a:tabLst>
                <a:tab pos="756285" algn="l"/>
              </a:tabLst>
            </a:pPr>
            <a:r>
              <a:rPr sz="2500" dirty="0">
                <a:solidFill>
                  <a:srgbClr val="AA131A"/>
                </a:solidFill>
                <a:latin typeface="Calibri"/>
                <a:cs typeface="Calibri"/>
              </a:rPr>
              <a:t>Dalgalar</a:t>
            </a:r>
            <a:r>
              <a:rPr sz="2500" spc="-80" dirty="0">
                <a:solidFill>
                  <a:srgbClr val="AA131A"/>
                </a:solidFill>
                <a:latin typeface="Calibri"/>
                <a:cs typeface="Calibri"/>
              </a:rPr>
              <a:t> </a:t>
            </a:r>
            <a:r>
              <a:rPr sz="2500" dirty="0">
                <a:solidFill>
                  <a:srgbClr val="AA131A"/>
                </a:solidFill>
                <a:latin typeface="Calibri"/>
                <a:cs typeface="Calibri"/>
              </a:rPr>
              <a:t>ve</a:t>
            </a:r>
            <a:r>
              <a:rPr sz="2500" spc="-85" dirty="0">
                <a:solidFill>
                  <a:srgbClr val="AA131A"/>
                </a:solidFill>
                <a:latin typeface="Calibri"/>
                <a:cs typeface="Calibri"/>
              </a:rPr>
              <a:t> </a:t>
            </a:r>
            <a:r>
              <a:rPr sz="2500" spc="-20" dirty="0">
                <a:solidFill>
                  <a:srgbClr val="AA131A"/>
                </a:solidFill>
                <a:latin typeface="Calibri"/>
                <a:cs typeface="Calibri"/>
              </a:rPr>
              <a:t>ışık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556629" y="1054423"/>
            <a:ext cx="4138295" cy="4395470"/>
          </a:xfrm>
          <a:prstGeom prst="rect">
            <a:avLst/>
          </a:prstGeom>
        </p:spPr>
        <p:txBody>
          <a:bodyPr vert="horz" wrap="square" lIns="0" tIns="64135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505"/>
              </a:spcBef>
              <a:buFont typeface="Arial"/>
              <a:buChar char="•"/>
              <a:tabLst>
                <a:tab pos="354965" algn="l"/>
              </a:tabLst>
            </a:pPr>
            <a:r>
              <a:rPr sz="3000" dirty="0">
                <a:latin typeface="Calibri"/>
                <a:cs typeface="Calibri"/>
              </a:rPr>
              <a:t>Mühendislik</a:t>
            </a:r>
            <a:r>
              <a:rPr sz="3000" spc="-50" dirty="0">
                <a:latin typeface="Calibri"/>
                <a:cs typeface="Calibri"/>
              </a:rPr>
              <a:t> </a:t>
            </a:r>
            <a:r>
              <a:rPr sz="3000" spc="-10" dirty="0">
                <a:latin typeface="Calibri"/>
                <a:cs typeface="Calibri"/>
              </a:rPr>
              <a:t>Uygulaması</a:t>
            </a:r>
            <a:endParaRPr sz="3000">
              <a:latin typeface="Calibri"/>
              <a:cs typeface="Calibri"/>
            </a:endParaRPr>
          </a:p>
          <a:p>
            <a:pPr marL="756285" lvl="1" indent="-286385">
              <a:lnSpc>
                <a:spcPct val="100000"/>
              </a:lnSpc>
              <a:spcBef>
                <a:spcPts val="335"/>
              </a:spcBef>
              <a:buFont typeface="Arial"/>
              <a:buChar char="–"/>
              <a:tabLst>
                <a:tab pos="756285" algn="l"/>
              </a:tabLst>
            </a:pPr>
            <a:r>
              <a:rPr sz="2500" spc="-10" dirty="0">
                <a:solidFill>
                  <a:srgbClr val="17375E"/>
                </a:solidFill>
                <a:latin typeface="Calibri"/>
                <a:cs typeface="Calibri"/>
              </a:rPr>
              <a:t>Tasarım</a:t>
            </a:r>
            <a:endParaRPr sz="2500">
              <a:latin typeface="Calibri"/>
              <a:cs typeface="Calibri"/>
            </a:endParaRPr>
          </a:p>
          <a:p>
            <a:pPr marL="756285" lvl="1" indent="-286385">
              <a:lnSpc>
                <a:spcPct val="100000"/>
              </a:lnSpc>
              <a:spcBef>
                <a:spcPts val="300"/>
              </a:spcBef>
              <a:buFont typeface="Arial"/>
              <a:buChar char="–"/>
              <a:tabLst>
                <a:tab pos="756285" algn="l"/>
              </a:tabLst>
            </a:pPr>
            <a:r>
              <a:rPr sz="2500" spc="-10" dirty="0">
                <a:solidFill>
                  <a:srgbClr val="17375E"/>
                </a:solidFill>
                <a:latin typeface="Calibri"/>
                <a:cs typeface="Calibri"/>
              </a:rPr>
              <a:t>İletişim</a:t>
            </a:r>
            <a:endParaRPr sz="2500">
              <a:latin typeface="Calibri"/>
              <a:cs typeface="Calibri"/>
            </a:endParaRPr>
          </a:p>
          <a:p>
            <a:pPr marL="756285" lvl="1" indent="-286385">
              <a:lnSpc>
                <a:spcPct val="100000"/>
              </a:lnSpc>
              <a:spcBef>
                <a:spcPts val="300"/>
              </a:spcBef>
              <a:buFont typeface="Arial"/>
              <a:buChar char="–"/>
              <a:tabLst>
                <a:tab pos="756285" algn="l"/>
              </a:tabLst>
            </a:pPr>
            <a:r>
              <a:rPr sz="2500" spc="-30" dirty="0">
                <a:solidFill>
                  <a:srgbClr val="17375E"/>
                </a:solidFill>
                <a:latin typeface="Calibri"/>
                <a:cs typeface="Calibri"/>
              </a:rPr>
              <a:t>Takım</a:t>
            </a:r>
            <a:r>
              <a:rPr sz="2500" spc="-95" dirty="0">
                <a:solidFill>
                  <a:srgbClr val="17375E"/>
                </a:solidFill>
                <a:latin typeface="Calibri"/>
                <a:cs typeface="Calibri"/>
              </a:rPr>
              <a:t> </a:t>
            </a:r>
            <a:r>
              <a:rPr sz="2500" spc="-10" dirty="0">
                <a:solidFill>
                  <a:srgbClr val="17375E"/>
                </a:solidFill>
                <a:latin typeface="Calibri"/>
                <a:cs typeface="Calibri"/>
              </a:rPr>
              <a:t>çalışması</a:t>
            </a:r>
            <a:endParaRPr sz="2500">
              <a:latin typeface="Calibri"/>
              <a:cs typeface="Calibri"/>
            </a:endParaRPr>
          </a:p>
          <a:p>
            <a:pPr marL="756285" lvl="1" indent="-286385">
              <a:lnSpc>
                <a:spcPct val="100000"/>
              </a:lnSpc>
              <a:spcBef>
                <a:spcPts val="305"/>
              </a:spcBef>
              <a:buFont typeface="Arial"/>
              <a:buChar char="–"/>
              <a:tabLst>
                <a:tab pos="756285" algn="l"/>
              </a:tabLst>
            </a:pPr>
            <a:r>
              <a:rPr sz="2500" spc="-10" dirty="0">
                <a:solidFill>
                  <a:srgbClr val="17375E"/>
                </a:solidFill>
                <a:latin typeface="Calibri"/>
                <a:cs typeface="Calibri"/>
              </a:rPr>
              <a:t>Yönetim</a:t>
            </a:r>
            <a:endParaRPr sz="25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575"/>
              </a:spcBef>
              <a:buClr>
                <a:srgbClr val="17375E"/>
              </a:buClr>
              <a:buFont typeface="Arial"/>
              <a:buChar char="–"/>
            </a:pPr>
            <a:endParaRPr sz="25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buFont typeface="Arial"/>
              <a:buChar char="•"/>
              <a:tabLst>
                <a:tab pos="354965" algn="l"/>
              </a:tabLst>
            </a:pPr>
            <a:r>
              <a:rPr sz="3000" dirty="0">
                <a:latin typeface="Calibri"/>
                <a:cs typeface="Calibri"/>
              </a:rPr>
              <a:t>Mühendislik</a:t>
            </a:r>
            <a:r>
              <a:rPr sz="3000" spc="-50" dirty="0">
                <a:latin typeface="Calibri"/>
                <a:cs typeface="Calibri"/>
              </a:rPr>
              <a:t> </a:t>
            </a:r>
            <a:r>
              <a:rPr sz="3000" spc="-10" dirty="0">
                <a:latin typeface="Calibri"/>
                <a:cs typeface="Calibri"/>
              </a:rPr>
              <a:t>Analizi</a:t>
            </a:r>
            <a:endParaRPr sz="3000">
              <a:latin typeface="Calibri"/>
              <a:cs typeface="Calibri"/>
            </a:endParaRPr>
          </a:p>
          <a:p>
            <a:pPr marL="756285" lvl="1" indent="-286385">
              <a:lnSpc>
                <a:spcPct val="100000"/>
              </a:lnSpc>
              <a:spcBef>
                <a:spcPts val="335"/>
              </a:spcBef>
              <a:buFont typeface="Arial"/>
              <a:buChar char="–"/>
              <a:tabLst>
                <a:tab pos="756285" algn="l"/>
              </a:tabLst>
            </a:pPr>
            <a:r>
              <a:rPr sz="2500" spc="-10" dirty="0">
                <a:solidFill>
                  <a:srgbClr val="17375E"/>
                </a:solidFill>
                <a:latin typeface="Calibri"/>
                <a:cs typeface="Calibri"/>
              </a:rPr>
              <a:t>Matematik</a:t>
            </a:r>
            <a:endParaRPr sz="2500">
              <a:latin typeface="Calibri"/>
              <a:cs typeface="Calibri"/>
            </a:endParaRPr>
          </a:p>
          <a:p>
            <a:pPr marL="756285" lvl="1" indent="-286385">
              <a:lnSpc>
                <a:spcPct val="100000"/>
              </a:lnSpc>
              <a:spcBef>
                <a:spcPts val="300"/>
              </a:spcBef>
              <a:buFont typeface="Arial"/>
              <a:buChar char="–"/>
              <a:tabLst>
                <a:tab pos="756285" algn="l"/>
              </a:tabLst>
            </a:pPr>
            <a:r>
              <a:rPr sz="2500" spc="-10" dirty="0">
                <a:solidFill>
                  <a:srgbClr val="17375E"/>
                </a:solidFill>
                <a:latin typeface="Calibri"/>
                <a:cs typeface="Calibri"/>
              </a:rPr>
              <a:t>Hesaplama</a:t>
            </a:r>
            <a:endParaRPr sz="2500">
              <a:latin typeface="Calibri"/>
              <a:cs typeface="Calibri"/>
            </a:endParaRPr>
          </a:p>
          <a:p>
            <a:pPr marL="756285" lvl="1" indent="-286385">
              <a:lnSpc>
                <a:spcPct val="100000"/>
              </a:lnSpc>
              <a:spcBef>
                <a:spcPts val="300"/>
              </a:spcBef>
              <a:buFont typeface="Arial"/>
              <a:buChar char="–"/>
              <a:tabLst>
                <a:tab pos="756285" algn="l"/>
              </a:tabLst>
            </a:pPr>
            <a:r>
              <a:rPr sz="2500" dirty="0">
                <a:solidFill>
                  <a:srgbClr val="17375E"/>
                </a:solidFill>
                <a:latin typeface="Calibri"/>
                <a:cs typeface="Calibri"/>
              </a:rPr>
              <a:t>Problem</a:t>
            </a:r>
            <a:r>
              <a:rPr sz="2500" spc="-135" dirty="0">
                <a:solidFill>
                  <a:srgbClr val="17375E"/>
                </a:solidFill>
                <a:latin typeface="Calibri"/>
                <a:cs typeface="Calibri"/>
              </a:rPr>
              <a:t> </a:t>
            </a:r>
            <a:r>
              <a:rPr sz="2500" spc="-10" dirty="0">
                <a:solidFill>
                  <a:srgbClr val="17375E"/>
                </a:solidFill>
                <a:latin typeface="Calibri"/>
                <a:cs typeface="Calibri"/>
              </a:rPr>
              <a:t>çözme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8739" y="255473"/>
            <a:ext cx="775208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dirty="0">
                <a:solidFill>
                  <a:srgbClr val="006FC0"/>
                </a:solidFill>
                <a:latin typeface="Calibri"/>
                <a:cs typeface="Calibri"/>
              </a:rPr>
              <a:t>Mühendis</a:t>
            </a:r>
            <a:r>
              <a:rPr sz="3600" b="1" spc="-7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3600" b="1" dirty="0">
                <a:solidFill>
                  <a:srgbClr val="006FC0"/>
                </a:solidFill>
                <a:latin typeface="Calibri"/>
                <a:cs typeface="Calibri"/>
              </a:rPr>
              <a:t>olmak</a:t>
            </a:r>
            <a:r>
              <a:rPr sz="3600" b="1" spc="-114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3600" b="1" dirty="0">
                <a:solidFill>
                  <a:srgbClr val="006FC0"/>
                </a:solidFill>
                <a:latin typeface="Calibri"/>
                <a:cs typeface="Calibri"/>
              </a:rPr>
              <a:t>için</a:t>
            </a:r>
            <a:r>
              <a:rPr sz="3600" b="1" spc="-8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3600" b="1" dirty="0">
                <a:solidFill>
                  <a:srgbClr val="006FC0"/>
                </a:solidFill>
                <a:latin typeface="Calibri"/>
                <a:cs typeface="Calibri"/>
              </a:rPr>
              <a:t>neye</a:t>
            </a:r>
            <a:r>
              <a:rPr sz="3600" b="1" spc="-10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3600" b="1" dirty="0">
                <a:solidFill>
                  <a:srgbClr val="006FC0"/>
                </a:solidFill>
                <a:latin typeface="Calibri"/>
                <a:cs typeface="Calibri"/>
              </a:rPr>
              <a:t>ihtiyacım</a:t>
            </a:r>
            <a:r>
              <a:rPr sz="3600" b="1" spc="-7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3600" b="1" spc="-20" dirty="0">
                <a:solidFill>
                  <a:srgbClr val="006FC0"/>
                </a:solidFill>
                <a:latin typeface="Calibri"/>
                <a:cs typeface="Calibri"/>
              </a:rPr>
              <a:t>var?</a:t>
            </a:r>
            <a:endParaRPr sz="3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18819" y="1505277"/>
            <a:ext cx="3433445" cy="3717684"/>
          </a:xfrm>
          <a:prstGeom prst="rect">
            <a:avLst/>
          </a:prstGeom>
        </p:spPr>
        <p:txBody>
          <a:bodyPr vert="horz" wrap="square" lIns="0" tIns="115570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910"/>
              </a:spcBef>
              <a:buFont typeface="Arial"/>
              <a:buChar char="•"/>
              <a:tabLst>
                <a:tab pos="354965" algn="l"/>
              </a:tabLst>
            </a:pPr>
            <a:r>
              <a:rPr sz="3200">
                <a:latin typeface="Calibri"/>
                <a:cs typeface="Calibri"/>
              </a:rPr>
              <a:t>Uzman</a:t>
            </a:r>
            <a:r>
              <a:rPr sz="3200" spc="-75">
                <a:latin typeface="Calibri"/>
                <a:cs typeface="Calibri"/>
              </a:rPr>
              <a:t> </a:t>
            </a:r>
            <a:r>
              <a:rPr sz="3200" spc="-10" smtClean="0">
                <a:latin typeface="Calibri"/>
                <a:cs typeface="Calibri"/>
              </a:rPr>
              <a:t>konular</a:t>
            </a:r>
            <a:endParaRPr lang="tr-TR" sz="3200" spc="-10" dirty="0" smtClean="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spcBef>
                <a:spcPts val="910"/>
              </a:spcBef>
              <a:tabLst>
                <a:tab pos="354965" algn="l"/>
              </a:tabLst>
            </a:pPr>
            <a:endParaRPr sz="3200">
              <a:latin typeface="Calibri"/>
              <a:cs typeface="Calibri"/>
            </a:endParaRPr>
          </a:p>
          <a:p>
            <a:pPr marL="755650" lvl="1" indent="-286385">
              <a:lnSpc>
                <a:spcPct val="100000"/>
              </a:lnSpc>
              <a:spcBef>
                <a:spcPts val="680"/>
              </a:spcBef>
              <a:buFont typeface="Arial"/>
              <a:buChar char="–"/>
              <a:tabLst>
                <a:tab pos="755650" algn="l"/>
              </a:tabLst>
            </a:pPr>
            <a:r>
              <a:rPr sz="2700" spc="-10" dirty="0">
                <a:latin typeface="Calibri"/>
                <a:cs typeface="Calibri"/>
              </a:rPr>
              <a:t>Yenilenebilir</a:t>
            </a:r>
            <a:r>
              <a:rPr sz="2700" spc="-110" dirty="0">
                <a:latin typeface="Calibri"/>
                <a:cs typeface="Calibri"/>
              </a:rPr>
              <a:t> </a:t>
            </a:r>
            <a:r>
              <a:rPr sz="2700" spc="-10" dirty="0">
                <a:latin typeface="Calibri"/>
                <a:cs typeface="Calibri"/>
              </a:rPr>
              <a:t>enerji</a:t>
            </a:r>
            <a:endParaRPr sz="2700">
              <a:latin typeface="Calibri"/>
              <a:cs typeface="Calibri"/>
            </a:endParaRPr>
          </a:p>
          <a:p>
            <a:pPr marL="755650" lvl="1" indent="-286385">
              <a:lnSpc>
                <a:spcPct val="100000"/>
              </a:lnSpc>
              <a:spcBef>
                <a:spcPts val="650"/>
              </a:spcBef>
              <a:buFont typeface="Arial"/>
              <a:buChar char="–"/>
              <a:tabLst>
                <a:tab pos="755650" algn="l"/>
              </a:tabLst>
            </a:pPr>
            <a:r>
              <a:rPr sz="2700" dirty="0">
                <a:latin typeface="Calibri"/>
                <a:cs typeface="Calibri"/>
              </a:rPr>
              <a:t>Elektrik</a:t>
            </a:r>
            <a:r>
              <a:rPr sz="2700" spc="-55" dirty="0">
                <a:latin typeface="Calibri"/>
                <a:cs typeface="Calibri"/>
              </a:rPr>
              <a:t> </a:t>
            </a:r>
            <a:r>
              <a:rPr sz="2700" spc="-10" dirty="0">
                <a:latin typeface="Calibri"/>
                <a:cs typeface="Calibri"/>
              </a:rPr>
              <a:t>devreleri</a:t>
            </a:r>
            <a:endParaRPr sz="2700">
              <a:latin typeface="Calibri"/>
              <a:cs typeface="Calibri"/>
            </a:endParaRPr>
          </a:p>
          <a:p>
            <a:pPr marL="755015" lvl="1" indent="-285750">
              <a:lnSpc>
                <a:spcPct val="100000"/>
              </a:lnSpc>
              <a:spcBef>
                <a:spcPts val="650"/>
              </a:spcBef>
              <a:buFont typeface="Arial"/>
              <a:buChar char="–"/>
              <a:tabLst>
                <a:tab pos="755015" algn="l"/>
              </a:tabLst>
            </a:pPr>
            <a:r>
              <a:rPr sz="2700" dirty="0">
                <a:latin typeface="Calibri"/>
                <a:cs typeface="Calibri"/>
              </a:rPr>
              <a:t>Dinamik</a:t>
            </a:r>
            <a:r>
              <a:rPr sz="2700" spc="-25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ve</a:t>
            </a:r>
            <a:r>
              <a:rPr sz="2700" spc="-25" dirty="0">
                <a:latin typeface="Calibri"/>
                <a:cs typeface="Calibri"/>
              </a:rPr>
              <a:t> </a:t>
            </a:r>
            <a:r>
              <a:rPr sz="2700" spc="-10" dirty="0">
                <a:latin typeface="Calibri"/>
                <a:cs typeface="Calibri"/>
              </a:rPr>
              <a:t>Kontrol</a:t>
            </a:r>
            <a:endParaRPr sz="2700">
              <a:latin typeface="Calibri"/>
              <a:cs typeface="Calibri"/>
            </a:endParaRPr>
          </a:p>
          <a:p>
            <a:pPr marL="755650" lvl="1" indent="-286385">
              <a:lnSpc>
                <a:spcPct val="100000"/>
              </a:lnSpc>
              <a:spcBef>
                <a:spcPts val="645"/>
              </a:spcBef>
              <a:buFont typeface="Arial"/>
              <a:buChar char="–"/>
              <a:tabLst>
                <a:tab pos="755650" algn="l"/>
              </a:tabLst>
            </a:pPr>
            <a:r>
              <a:rPr sz="2700" spc="-10" dirty="0">
                <a:latin typeface="Calibri"/>
                <a:cs typeface="Calibri"/>
              </a:rPr>
              <a:t>Sinyaller</a:t>
            </a:r>
            <a:r>
              <a:rPr sz="2700" spc="-60" dirty="0">
                <a:latin typeface="Calibri"/>
                <a:cs typeface="Calibri"/>
              </a:rPr>
              <a:t> </a:t>
            </a:r>
            <a:r>
              <a:rPr sz="2700">
                <a:latin typeface="Calibri"/>
                <a:cs typeface="Calibri"/>
              </a:rPr>
              <a:t>ve</a:t>
            </a:r>
            <a:r>
              <a:rPr sz="2700" spc="-30">
                <a:latin typeface="Calibri"/>
                <a:cs typeface="Calibri"/>
              </a:rPr>
              <a:t> </a:t>
            </a:r>
            <a:r>
              <a:rPr sz="2700" spc="-10" smtClean="0">
                <a:latin typeface="Calibri"/>
                <a:cs typeface="Calibri"/>
              </a:rPr>
              <a:t>İletişim</a:t>
            </a:r>
            <a:endParaRPr lang="tr-TR" sz="2700" spc="-10" dirty="0" smtClean="0">
              <a:latin typeface="Calibri"/>
              <a:cs typeface="Calibri"/>
            </a:endParaRPr>
          </a:p>
          <a:p>
            <a:pPr marL="755650" lvl="1" indent="-286385">
              <a:lnSpc>
                <a:spcPct val="100000"/>
              </a:lnSpc>
              <a:spcBef>
                <a:spcPts val="645"/>
              </a:spcBef>
              <a:buFont typeface="Arial"/>
              <a:buChar char="–"/>
              <a:tabLst>
                <a:tab pos="755650" algn="l"/>
              </a:tabLst>
            </a:pPr>
            <a:r>
              <a:rPr lang="tr-TR" sz="2700" spc="-10" dirty="0" err="1" smtClean="0">
                <a:latin typeface="Calibri"/>
                <a:cs typeface="Calibri"/>
              </a:rPr>
              <a:t>Mekatronik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090029" y="1236090"/>
            <a:ext cx="3110865" cy="5045612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745"/>
              </a:spcBef>
              <a:buFont typeface="Arial"/>
              <a:buChar char="–"/>
              <a:tabLst>
                <a:tab pos="298450" algn="l"/>
              </a:tabLst>
            </a:pPr>
            <a:r>
              <a:rPr sz="2700" dirty="0">
                <a:latin typeface="Calibri"/>
                <a:cs typeface="Calibri"/>
              </a:rPr>
              <a:t>Görüntü</a:t>
            </a:r>
            <a:r>
              <a:rPr sz="2700" spc="-70" dirty="0">
                <a:latin typeface="Calibri"/>
                <a:cs typeface="Calibri"/>
              </a:rPr>
              <a:t> </a:t>
            </a:r>
            <a:r>
              <a:rPr sz="2700" spc="-10" dirty="0">
                <a:latin typeface="Calibri"/>
                <a:cs typeface="Calibri"/>
              </a:rPr>
              <a:t>işleme</a:t>
            </a:r>
            <a:endParaRPr sz="2700">
              <a:latin typeface="Calibri"/>
              <a:cs typeface="Calibri"/>
            </a:endParaRPr>
          </a:p>
          <a:p>
            <a:pPr marL="298450" indent="-285750">
              <a:lnSpc>
                <a:spcPct val="100000"/>
              </a:lnSpc>
              <a:spcBef>
                <a:spcPts val="650"/>
              </a:spcBef>
              <a:buFont typeface="Arial"/>
              <a:buChar char="–"/>
              <a:tabLst>
                <a:tab pos="298450" algn="l"/>
              </a:tabLst>
            </a:pPr>
            <a:r>
              <a:rPr sz="2700" dirty="0">
                <a:latin typeface="Calibri"/>
                <a:cs typeface="Calibri"/>
              </a:rPr>
              <a:t>Web</a:t>
            </a:r>
            <a:r>
              <a:rPr sz="2700" spc="-120" dirty="0">
                <a:latin typeface="Calibri"/>
                <a:cs typeface="Calibri"/>
              </a:rPr>
              <a:t> </a:t>
            </a:r>
            <a:r>
              <a:rPr sz="2700" spc="-10" dirty="0">
                <a:latin typeface="Calibri"/>
                <a:cs typeface="Calibri"/>
              </a:rPr>
              <a:t>Tasarımı</a:t>
            </a:r>
            <a:endParaRPr sz="2700">
              <a:latin typeface="Calibri"/>
              <a:cs typeface="Calibri"/>
            </a:endParaRPr>
          </a:p>
          <a:p>
            <a:pPr marL="298450" indent="-285750">
              <a:lnSpc>
                <a:spcPct val="100000"/>
              </a:lnSpc>
              <a:spcBef>
                <a:spcPts val="650"/>
              </a:spcBef>
              <a:buFont typeface="Arial"/>
              <a:buChar char="–"/>
              <a:tabLst>
                <a:tab pos="298450" algn="l"/>
              </a:tabLst>
            </a:pPr>
            <a:r>
              <a:rPr sz="2700" dirty="0">
                <a:latin typeface="Calibri"/>
                <a:cs typeface="Calibri"/>
              </a:rPr>
              <a:t>Video</a:t>
            </a:r>
            <a:r>
              <a:rPr sz="2700" spc="-40" dirty="0">
                <a:latin typeface="Calibri"/>
                <a:cs typeface="Calibri"/>
              </a:rPr>
              <a:t> </a:t>
            </a:r>
            <a:r>
              <a:rPr sz="2700" spc="-10" dirty="0">
                <a:latin typeface="Calibri"/>
                <a:cs typeface="Calibri"/>
              </a:rPr>
              <a:t>düzenleme</a:t>
            </a:r>
            <a:endParaRPr sz="2700">
              <a:latin typeface="Calibri"/>
              <a:cs typeface="Calibri"/>
            </a:endParaRPr>
          </a:p>
          <a:p>
            <a:pPr marL="298450" indent="-285750">
              <a:lnSpc>
                <a:spcPct val="100000"/>
              </a:lnSpc>
              <a:spcBef>
                <a:spcPts val="650"/>
              </a:spcBef>
              <a:buFont typeface="Arial"/>
              <a:buChar char="–"/>
              <a:tabLst>
                <a:tab pos="298450" algn="l"/>
              </a:tabLst>
            </a:pPr>
            <a:r>
              <a:rPr sz="2700" spc="-10" dirty="0">
                <a:latin typeface="Calibri"/>
                <a:cs typeface="Calibri"/>
              </a:rPr>
              <a:t>Ağlar</a:t>
            </a:r>
            <a:endParaRPr sz="2700">
              <a:latin typeface="Calibri"/>
              <a:cs typeface="Calibri"/>
            </a:endParaRPr>
          </a:p>
          <a:p>
            <a:pPr marL="298450" indent="-285750">
              <a:lnSpc>
                <a:spcPct val="100000"/>
              </a:lnSpc>
              <a:spcBef>
                <a:spcPts val="650"/>
              </a:spcBef>
              <a:buFont typeface="Arial"/>
              <a:buChar char="–"/>
              <a:tabLst>
                <a:tab pos="298450" algn="l"/>
              </a:tabLst>
            </a:pPr>
            <a:r>
              <a:rPr sz="2700">
                <a:latin typeface="Calibri"/>
                <a:cs typeface="Calibri"/>
              </a:rPr>
              <a:t>Biyomedikal</a:t>
            </a:r>
            <a:r>
              <a:rPr sz="2700" spc="-105">
                <a:latin typeface="Calibri"/>
                <a:cs typeface="Calibri"/>
              </a:rPr>
              <a:t> </a:t>
            </a:r>
            <a:endParaRPr sz="2700">
              <a:latin typeface="Calibri"/>
              <a:cs typeface="Calibri"/>
            </a:endParaRPr>
          </a:p>
          <a:p>
            <a:pPr marL="298450" indent="-285750">
              <a:lnSpc>
                <a:spcPct val="100000"/>
              </a:lnSpc>
              <a:spcBef>
                <a:spcPts val="645"/>
              </a:spcBef>
              <a:buFont typeface="Arial"/>
              <a:buChar char="–"/>
              <a:tabLst>
                <a:tab pos="298450" algn="l"/>
              </a:tabLst>
            </a:pPr>
            <a:r>
              <a:rPr sz="2700" dirty="0">
                <a:latin typeface="Calibri"/>
                <a:cs typeface="Calibri"/>
              </a:rPr>
              <a:t>Anatomi</a:t>
            </a:r>
            <a:r>
              <a:rPr sz="2700" spc="-65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ve</a:t>
            </a:r>
            <a:r>
              <a:rPr sz="2700" spc="-75" dirty="0">
                <a:latin typeface="Calibri"/>
                <a:cs typeface="Calibri"/>
              </a:rPr>
              <a:t> </a:t>
            </a:r>
            <a:r>
              <a:rPr sz="2700" spc="-10" dirty="0">
                <a:latin typeface="Calibri"/>
                <a:cs typeface="Calibri"/>
              </a:rPr>
              <a:t>psikoloji</a:t>
            </a:r>
            <a:endParaRPr sz="2700">
              <a:latin typeface="Calibri"/>
              <a:cs typeface="Calibri"/>
            </a:endParaRPr>
          </a:p>
          <a:p>
            <a:pPr marL="298450" indent="-285750">
              <a:lnSpc>
                <a:spcPct val="100000"/>
              </a:lnSpc>
              <a:spcBef>
                <a:spcPts val="650"/>
              </a:spcBef>
              <a:buFont typeface="Arial"/>
              <a:buChar char="–"/>
              <a:tabLst>
                <a:tab pos="298450" algn="l"/>
              </a:tabLst>
            </a:pPr>
            <a:r>
              <a:rPr sz="2700" spc="-10">
                <a:latin typeface="Calibri"/>
                <a:cs typeface="Calibri"/>
              </a:rPr>
              <a:t>Yabancı</a:t>
            </a:r>
            <a:r>
              <a:rPr sz="2700" spc="-130">
                <a:latin typeface="Calibri"/>
                <a:cs typeface="Calibri"/>
              </a:rPr>
              <a:t> </a:t>
            </a:r>
            <a:r>
              <a:rPr sz="2700" spc="-10" smtClean="0">
                <a:latin typeface="Calibri"/>
                <a:cs typeface="Calibri"/>
              </a:rPr>
              <a:t>diller</a:t>
            </a:r>
            <a:endParaRPr lang="tr-TR" sz="2700" spc="-10" dirty="0" smtClean="0">
              <a:latin typeface="Calibri"/>
              <a:cs typeface="Calibri"/>
            </a:endParaRPr>
          </a:p>
          <a:p>
            <a:pPr marL="298450" indent="-285750">
              <a:lnSpc>
                <a:spcPct val="100000"/>
              </a:lnSpc>
              <a:spcBef>
                <a:spcPts val="650"/>
              </a:spcBef>
              <a:buFont typeface="Arial"/>
              <a:buChar char="–"/>
              <a:tabLst>
                <a:tab pos="298450" algn="l"/>
              </a:tabLst>
            </a:pPr>
            <a:r>
              <a:rPr lang="tr-TR" sz="2700" spc="-10" dirty="0" smtClean="0">
                <a:latin typeface="Calibri"/>
                <a:cs typeface="Calibri"/>
              </a:rPr>
              <a:t>Yapay zeka</a:t>
            </a:r>
          </a:p>
          <a:p>
            <a:pPr marL="298450" indent="-285750">
              <a:lnSpc>
                <a:spcPct val="100000"/>
              </a:lnSpc>
              <a:spcBef>
                <a:spcPts val="650"/>
              </a:spcBef>
              <a:buFont typeface="Arial"/>
              <a:buChar char="–"/>
              <a:tabLst>
                <a:tab pos="298450" algn="l"/>
              </a:tabLst>
            </a:pPr>
            <a:r>
              <a:rPr lang="tr-TR" sz="2700" spc="-10" dirty="0" smtClean="0">
                <a:latin typeface="Calibri"/>
                <a:cs typeface="Calibri"/>
              </a:rPr>
              <a:t>Robotik</a:t>
            </a:r>
          </a:p>
          <a:p>
            <a:pPr marL="298450" indent="-285750">
              <a:lnSpc>
                <a:spcPct val="100000"/>
              </a:lnSpc>
              <a:spcBef>
                <a:spcPts val="650"/>
              </a:spcBef>
              <a:tabLst>
                <a:tab pos="298450" algn="l"/>
              </a:tabLst>
            </a:pPr>
            <a:endParaRPr sz="27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8739" y="255473"/>
            <a:ext cx="775208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dirty="0">
                <a:solidFill>
                  <a:srgbClr val="006FC0"/>
                </a:solidFill>
                <a:latin typeface="Calibri"/>
                <a:cs typeface="Calibri"/>
              </a:rPr>
              <a:t>Mühendis</a:t>
            </a:r>
            <a:r>
              <a:rPr sz="3600" b="1" spc="-7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3600" b="1" dirty="0">
                <a:solidFill>
                  <a:srgbClr val="006FC0"/>
                </a:solidFill>
                <a:latin typeface="Calibri"/>
                <a:cs typeface="Calibri"/>
              </a:rPr>
              <a:t>olmak</a:t>
            </a:r>
            <a:r>
              <a:rPr sz="3600" b="1" spc="-114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3600" b="1" dirty="0">
                <a:solidFill>
                  <a:srgbClr val="006FC0"/>
                </a:solidFill>
                <a:latin typeface="Calibri"/>
                <a:cs typeface="Calibri"/>
              </a:rPr>
              <a:t>için</a:t>
            </a:r>
            <a:r>
              <a:rPr sz="3600" b="1" spc="-8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3600" b="1" dirty="0">
                <a:solidFill>
                  <a:srgbClr val="006FC0"/>
                </a:solidFill>
                <a:latin typeface="Calibri"/>
                <a:cs typeface="Calibri"/>
              </a:rPr>
              <a:t>neye</a:t>
            </a:r>
            <a:r>
              <a:rPr sz="3600" b="1" spc="-10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3600" b="1" dirty="0">
                <a:solidFill>
                  <a:srgbClr val="006FC0"/>
                </a:solidFill>
                <a:latin typeface="Calibri"/>
                <a:cs typeface="Calibri"/>
              </a:rPr>
              <a:t>ihtiyacım</a:t>
            </a:r>
            <a:r>
              <a:rPr sz="3600" b="1" spc="-7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3600" b="1" spc="-20" dirty="0">
                <a:solidFill>
                  <a:srgbClr val="006FC0"/>
                </a:solidFill>
                <a:latin typeface="Calibri"/>
                <a:cs typeface="Calibri"/>
              </a:rPr>
              <a:t>var?</a:t>
            </a:r>
            <a:endParaRPr sz="3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739" y="147904"/>
            <a:ext cx="372427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10" dirty="0"/>
              <a:t>Araştırma</a:t>
            </a:r>
            <a:r>
              <a:rPr sz="4000" spc="-185" dirty="0"/>
              <a:t> </a:t>
            </a:r>
            <a:r>
              <a:rPr sz="4000" spc="-10" dirty="0"/>
              <a:t>Alanları</a:t>
            </a:r>
            <a:endParaRPr sz="4000"/>
          </a:p>
        </p:txBody>
      </p:sp>
      <p:sp>
        <p:nvSpPr>
          <p:cNvPr id="3" name="object 3"/>
          <p:cNvSpPr txBox="1"/>
          <p:nvPr/>
        </p:nvSpPr>
        <p:spPr>
          <a:xfrm>
            <a:off x="307340" y="1258062"/>
            <a:ext cx="4475480" cy="3537585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474345" indent="-461645">
              <a:lnSpc>
                <a:spcPct val="100000"/>
              </a:lnSpc>
              <a:spcBef>
                <a:spcPts val="675"/>
              </a:spcBef>
              <a:buFont typeface="Arial"/>
              <a:buChar char="•"/>
              <a:tabLst>
                <a:tab pos="474345" algn="l"/>
              </a:tabLst>
            </a:pPr>
            <a:r>
              <a:rPr sz="2400" dirty="0">
                <a:latin typeface="Calibri"/>
                <a:cs typeface="Calibri"/>
              </a:rPr>
              <a:t>Otomatik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kontrol</a:t>
            </a:r>
            <a:endParaRPr sz="2400">
              <a:latin typeface="Calibri"/>
              <a:cs typeface="Calibri"/>
            </a:endParaRPr>
          </a:p>
          <a:p>
            <a:pPr marL="474345" indent="-461645">
              <a:lnSpc>
                <a:spcPct val="100000"/>
              </a:lnSpc>
              <a:spcBef>
                <a:spcPts val="575"/>
              </a:spcBef>
              <a:buFont typeface="Arial"/>
              <a:buChar char="•"/>
              <a:tabLst>
                <a:tab pos="474345" algn="l"/>
              </a:tabLst>
            </a:pPr>
            <a:r>
              <a:rPr sz="2400" dirty="0">
                <a:latin typeface="Calibri"/>
                <a:cs typeface="Calibri"/>
              </a:rPr>
              <a:t>Haberleşme</a:t>
            </a:r>
            <a:r>
              <a:rPr sz="2400" spc="-12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sistemleri</a:t>
            </a:r>
            <a:endParaRPr sz="2400">
              <a:latin typeface="Calibri"/>
              <a:cs typeface="Calibri"/>
            </a:endParaRPr>
          </a:p>
          <a:p>
            <a:pPr marL="474345" indent="-461645">
              <a:lnSpc>
                <a:spcPct val="100000"/>
              </a:lnSpc>
              <a:spcBef>
                <a:spcPts val="580"/>
              </a:spcBef>
              <a:buFont typeface="Arial"/>
              <a:buChar char="•"/>
              <a:tabLst>
                <a:tab pos="474345" algn="l"/>
              </a:tabLst>
            </a:pPr>
            <a:r>
              <a:rPr sz="2400" dirty="0">
                <a:latin typeface="Calibri"/>
                <a:cs typeface="Calibri"/>
              </a:rPr>
              <a:t>Hesaplamalı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bilim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ve</a:t>
            </a:r>
            <a:r>
              <a:rPr sz="2400" spc="-10" dirty="0">
                <a:latin typeface="Calibri"/>
                <a:cs typeface="Calibri"/>
              </a:rPr>
              <a:t> teknoloji</a:t>
            </a:r>
            <a:endParaRPr sz="2400">
              <a:latin typeface="Calibri"/>
              <a:cs typeface="Calibri"/>
            </a:endParaRPr>
          </a:p>
          <a:p>
            <a:pPr marL="474345" indent="-461645">
              <a:lnSpc>
                <a:spcPct val="100000"/>
              </a:lnSpc>
              <a:spcBef>
                <a:spcPts val="575"/>
              </a:spcBef>
              <a:buFont typeface="Arial"/>
              <a:buChar char="•"/>
              <a:tabLst>
                <a:tab pos="474345" algn="l"/>
              </a:tabLst>
            </a:pPr>
            <a:r>
              <a:rPr sz="2400" dirty="0">
                <a:latin typeface="Calibri"/>
                <a:cs typeface="Calibri"/>
              </a:rPr>
              <a:t>Elektrik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gücü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ve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enerji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sistemleri</a:t>
            </a:r>
            <a:endParaRPr sz="2400">
              <a:latin typeface="Calibri"/>
              <a:cs typeface="Calibri"/>
            </a:endParaRPr>
          </a:p>
          <a:p>
            <a:pPr marL="474345" indent="-461645">
              <a:lnSpc>
                <a:spcPct val="100000"/>
              </a:lnSpc>
              <a:spcBef>
                <a:spcPts val="575"/>
              </a:spcBef>
              <a:buFont typeface="Arial"/>
              <a:buChar char="•"/>
              <a:tabLst>
                <a:tab pos="474345" algn="l"/>
              </a:tabLst>
            </a:pPr>
            <a:r>
              <a:rPr sz="2400" spc="-10" dirty="0">
                <a:latin typeface="Calibri"/>
                <a:cs typeface="Calibri"/>
              </a:rPr>
              <a:t>Elektromanyetik</a:t>
            </a:r>
            <a:r>
              <a:rPr sz="2400" spc="-9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mühendisliği</a:t>
            </a:r>
            <a:endParaRPr sz="2400">
              <a:latin typeface="Calibri"/>
              <a:cs typeface="Calibri"/>
            </a:endParaRPr>
          </a:p>
          <a:p>
            <a:pPr marL="474345" indent="-461645">
              <a:lnSpc>
                <a:spcPct val="100000"/>
              </a:lnSpc>
              <a:spcBef>
                <a:spcPts val="580"/>
              </a:spcBef>
              <a:buFont typeface="Arial"/>
              <a:buChar char="•"/>
              <a:tabLst>
                <a:tab pos="474345" algn="l"/>
              </a:tabLst>
            </a:pPr>
            <a:r>
              <a:rPr sz="2400" dirty="0">
                <a:latin typeface="Calibri"/>
                <a:cs typeface="Calibri"/>
              </a:rPr>
              <a:t>Elektronik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Mühendisliği</a:t>
            </a:r>
            <a:endParaRPr sz="2400">
              <a:latin typeface="Calibri"/>
              <a:cs typeface="Calibri"/>
            </a:endParaRPr>
          </a:p>
          <a:p>
            <a:pPr marL="474345" indent="-461645">
              <a:lnSpc>
                <a:spcPct val="100000"/>
              </a:lnSpc>
              <a:spcBef>
                <a:spcPts val="575"/>
              </a:spcBef>
              <a:buFont typeface="Arial"/>
              <a:buChar char="•"/>
              <a:tabLst>
                <a:tab pos="474345" algn="l"/>
              </a:tabLst>
            </a:pPr>
            <a:r>
              <a:rPr sz="2400" dirty="0">
                <a:latin typeface="Calibri"/>
                <a:cs typeface="Calibri"/>
              </a:rPr>
              <a:t>Füzyon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plazma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fiziği</a:t>
            </a:r>
            <a:endParaRPr sz="2400">
              <a:latin typeface="Calibri"/>
              <a:cs typeface="Calibri"/>
            </a:endParaRPr>
          </a:p>
          <a:p>
            <a:pPr marL="474345" indent="-461645">
              <a:lnSpc>
                <a:spcPct val="100000"/>
              </a:lnSpc>
              <a:spcBef>
                <a:spcPts val="575"/>
              </a:spcBef>
              <a:buFont typeface="Arial"/>
              <a:buChar char="•"/>
              <a:tabLst>
                <a:tab pos="474345" algn="l"/>
              </a:tabLst>
            </a:pPr>
            <a:r>
              <a:rPr sz="2400" dirty="0">
                <a:latin typeface="Calibri"/>
                <a:cs typeface="Calibri"/>
              </a:rPr>
              <a:t>Bilgi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bilimi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ve</a:t>
            </a:r>
            <a:r>
              <a:rPr sz="2400" spc="-10" dirty="0">
                <a:latin typeface="Calibri"/>
                <a:cs typeface="Calibri"/>
              </a:rPr>
              <a:t> mühendisliği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359397" y="441705"/>
            <a:ext cx="4090035" cy="59221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74345" indent="-46164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474345" algn="l"/>
              </a:tabLst>
            </a:pPr>
            <a:r>
              <a:rPr sz="2400" dirty="0">
                <a:latin typeface="Calibri"/>
                <a:cs typeface="Calibri"/>
              </a:rPr>
              <a:t>Medya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teknolojisi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ve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etkileşim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tasarımı</a:t>
            </a:r>
            <a:endParaRPr sz="2400">
              <a:latin typeface="Calibri"/>
              <a:cs typeface="Calibri"/>
            </a:endParaRPr>
          </a:p>
          <a:p>
            <a:pPr marL="474345" indent="-461645">
              <a:lnSpc>
                <a:spcPct val="100000"/>
              </a:lnSpc>
              <a:buFont typeface="Arial"/>
              <a:buChar char="•"/>
              <a:tabLst>
                <a:tab pos="474345" algn="l"/>
              </a:tabLst>
            </a:pPr>
            <a:r>
              <a:rPr sz="2400" dirty="0">
                <a:latin typeface="Calibri"/>
                <a:cs typeface="Calibri"/>
              </a:rPr>
              <a:t>Mikro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ve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nano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sistemler</a:t>
            </a:r>
            <a:endParaRPr sz="2400">
              <a:latin typeface="Calibri"/>
              <a:cs typeface="Calibri"/>
            </a:endParaRPr>
          </a:p>
          <a:p>
            <a:pPr marL="474345" indent="-461645">
              <a:lnSpc>
                <a:spcPct val="100000"/>
              </a:lnSpc>
              <a:buFont typeface="Arial"/>
              <a:buChar char="•"/>
              <a:tabLst>
                <a:tab pos="474345" algn="l"/>
              </a:tabLst>
            </a:pPr>
            <a:r>
              <a:rPr sz="2400" dirty="0">
                <a:latin typeface="Calibri"/>
                <a:cs typeface="Calibri"/>
              </a:rPr>
              <a:t>Ağ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ve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sistem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mühendisliği</a:t>
            </a:r>
            <a:endParaRPr sz="2400">
              <a:latin typeface="Calibri"/>
              <a:cs typeface="Calibri"/>
            </a:endParaRPr>
          </a:p>
          <a:p>
            <a:pPr marL="474345" indent="-461645">
              <a:lnSpc>
                <a:spcPct val="100000"/>
              </a:lnSpc>
              <a:buFont typeface="Arial"/>
              <a:buChar char="•"/>
              <a:tabLst>
                <a:tab pos="474345" algn="l"/>
              </a:tabLst>
            </a:pPr>
            <a:r>
              <a:rPr sz="2400" dirty="0">
                <a:latin typeface="Calibri"/>
                <a:cs typeface="Calibri"/>
              </a:rPr>
              <a:t>Robotik,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algı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ve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öğrenme</a:t>
            </a:r>
            <a:endParaRPr sz="2400">
              <a:latin typeface="Calibri"/>
              <a:cs typeface="Calibri"/>
            </a:endParaRPr>
          </a:p>
          <a:p>
            <a:pPr marL="474345" indent="-461645">
              <a:lnSpc>
                <a:spcPct val="100000"/>
              </a:lnSpc>
              <a:buFont typeface="Arial"/>
              <a:buChar char="•"/>
              <a:tabLst>
                <a:tab pos="474345" algn="l"/>
              </a:tabLst>
            </a:pPr>
            <a:r>
              <a:rPr sz="2400" spc="-10" dirty="0">
                <a:latin typeface="Calibri"/>
                <a:cs typeface="Calibri"/>
              </a:rPr>
              <a:t>Yazılım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ve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bilgisayar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sistemi</a:t>
            </a:r>
            <a:endParaRPr sz="2400">
              <a:latin typeface="Calibri"/>
              <a:cs typeface="Calibri"/>
            </a:endParaRPr>
          </a:p>
          <a:p>
            <a:pPr marL="474345" indent="-461645">
              <a:lnSpc>
                <a:spcPct val="100000"/>
              </a:lnSpc>
              <a:buFont typeface="Arial"/>
              <a:buChar char="•"/>
              <a:tabLst>
                <a:tab pos="474345" algn="l"/>
              </a:tabLst>
            </a:pPr>
            <a:r>
              <a:rPr sz="2400" dirty="0">
                <a:latin typeface="Calibri"/>
                <a:cs typeface="Calibri"/>
              </a:rPr>
              <a:t>Uzay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ve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plazma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fiziği</a:t>
            </a:r>
            <a:endParaRPr sz="2400">
              <a:latin typeface="Calibri"/>
              <a:cs typeface="Calibri"/>
            </a:endParaRPr>
          </a:p>
          <a:p>
            <a:pPr marL="474345" indent="-461645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474345" algn="l"/>
              </a:tabLst>
            </a:pPr>
            <a:r>
              <a:rPr sz="2400" spc="-10" dirty="0">
                <a:latin typeface="Calibri"/>
                <a:cs typeface="Calibri"/>
              </a:rPr>
              <a:t>Konuşma,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müzik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ve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işitme</a:t>
            </a:r>
            <a:endParaRPr sz="2400">
              <a:latin typeface="Calibri"/>
              <a:cs typeface="Calibri"/>
            </a:endParaRPr>
          </a:p>
          <a:p>
            <a:pPr marL="474345" indent="-461645">
              <a:lnSpc>
                <a:spcPct val="100000"/>
              </a:lnSpc>
              <a:buFont typeface="Arial"/>
              <a:buChar char="•"/>
              <a:tabLst>
                <a:tab pos="474345" algn="l"/>
              </a:tabLst>
            </a:pPr>
            <a:r>
              <a:rPr sz="2400" spc="-25" dirty="0">
                <a:latin typeface="Calibri"/>
                <a:cs typeface="Calibri"/>
              </a:rPr>
              <a:t>Teorik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bilgisayar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bilimi</a:t>
            </a:r>
            <a:endParaRPr sz="2400">
              <a:latin typeface="Calibri"/>
              <a:cs typeface="Calibri"/>
            </a:endParaRPr>
          </a:p>
          <a:p>
            <a:pPr marL="474345" indent="-461645">
              <a:lnSpc>
                <a:spcPct val="100000"/>
              </a:lnSpc>
              <a:buFont typeface="Arial"/>
              <a:buChar char="•"/>
              <a:tabLst>
                <a:tab pos="474345" algn="l"/>
              </a:tabLst>
            </a:pPr>
            <a:r>
              <a:rPr sz="2400" dirty="0">
                <a:latin typeface="Calibri"/>
                <a:cs typeface="Calibri"/>
              </a:rPr>
              <a:t>Bilgisayar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mühendisliği</a:t>
            </a:r>
            <a:endParaRPr sz="2400">
              <a:latin typeface="Calibri"/>
              <a:cs typeface="Calibri"/>
            </a:endParaRPr>
          </a:p>
          <a:p>
            <a:pPr marL="474345" indent="-461645">
              <a:lnSpc>
                <a:spcPct val="100000"/>
              </a:lnSpc>
              <a:buFont typeface="Arial"/>
              <a:buChar char="•"/>
              <a:tabLst>
                <a:tab pos="474345" algn="l"/>
              </a:tabLst>
            </a:pPr>
            <a:r>
              <a:rPr sz="2400" spc="-10" dirty="0">
                <a:latin typeface="Calibri"/>
                <a:cs typeface="Calibri"/>
              </a:rPr>
              <a:t>Enerji</a:t>
            </a:r>
            <a:endParaRPr sz="2400">
              <a:latin typeface="Calibri"/>
              <a:cs typeface="Calibri"/>
            </a:endParaRPr>
          </a:p>
          <a:p>
            <a:pPr marL="474345" indent="-461645">
              <a:lnSpc>
                <a:spcPct val="100000"/>
              </a:lnSpc>
              <a:buFont typeface="Arial"/>
              <a:buChar char="•"/>
              <a:tabLst>
                <a:tab pos="474345" algn="l"/>
              </a:tabLst>
            </a:pPr>
            <a:r>
              <a:rPr sz="2400" dirty="0">
                <a:latin typeface="Calibri"/>
                <a:cs typeface="Calibri"/>
              </a:rPr>
              <a:t>Güvenli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altyapı</a:t>
            </a:r>
            <a:endParaRPr sz="2400">
              <a:latin typeface="Calibri"/>
              <a:cs typeface="Calibri"/>
            </a:endParaRPr>
          </a:p>
          <a:p>
            <a:pPr marL="474345" indent="-461645">
              <a:lnSpc>
                <a:spcPct val="100000"/>
              </a:lnSpc>
              <a:buFont typeface="Arial"/>
              <a:buChar char="•"/>
              <a:tabLst>
                <a:tab pos="474345" algn="l"/>
              </a:tabLst>
            </a:pPr>
            <a:r>
              <a:rPr sz="2400" spc="-10" dirty="0">
                <a:latin typeface="Calibri"/>
                <a:cs typeface="Calibri"/>
              </a:rPr>
              <a:t>Tıbbi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bilim</a:t>
            </a:r>
            <a:endParaRPr sz="2400">
              <a:latin typeface="Calibri"/>
              <a:cs typeface="Calibri"/>
            </a:endParaRPr>
          </a:p>
          <a:p>
            <a:pPr marL="474345" indent="-461645">
              <a:lnSpc>
                <a:spcPct val="100000"/>
              </a:lnSpc>
              <a:buFont typeface="Arial"/>
              <a:buChar char="•"/>
              <a:tabLst>
                <a:tab pos="474345" algn="l"/>
              </a:tabLst>
            </a:pPr>
            <a:r>
              <a:rPr sz="2400" dirty="0">
                <a:latin typeface="Calibri"/>
                <a:cs typeface="Calibri"/>
              </a:rPr>
              <a:t>Medya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teknolojisi</a:t>
            </a:r>
            <a:endParaRPr sz="2400">
              <a:latin typeface="Calibri"/>
              <a:cs typeface="Calibri"/>
            </a:endParaRPr>
          </a:p>
          <a:p>
            <a:pPr marL="474345" indent="-461645">
              <a:lnSpc>
                <a:spcPct val="100000"/>
              </a:lnSpc>
              <a:buFont typeface="Arial"/>
              <a:buChar char="•"/>
              <a:tabLst>
                <a:tab pos="474345" algn="l"/>
              </a:tabLst>
            </a:pPr>
            <a:r>
              <a:rPr sz="2400" dirty="0">
                <a:latin typeface="Calibri"/>
                <a:cs typeface="Calibri"/>
              </a:rPr>
              <a:t>Akıllı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şebekeler</a:t>
            </a:r>
            <a:endParaRPr sz="2400">
              <a:latin typeface="Calibri"/>
              <a:cs typeface="Calibri"/>
            </a:endParaRPr>
          </a:p>
          <a:p>
            <a:pPr marL="474345" indent="-461645">
              <a:lnSpc>
                <a:spcPct val="100000"/>
              </a:lnSpc>
              <a:buFont typeface="Arial"/>
              <a:buChar char="•"/>
              <a:tabLst>
                <a:tab pos="474345" algn="l"/>
              </a:tabLst>
            </a:pPr>
            <a:r>
              <a:rPr sz="2400" dirty="0">
                <a:latin typeface="Calibri"/>
                <a:cs typeface="Calibri"/>
              </a:rPr>
              <a:t>Akıllı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ulaşım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sistemleri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73379" y="23875"/>
            <a:ext cx="8279130" cy="958215"/>
          </a:xfrm>
          <a:prstGeom prst="rect">
            <a:avLst/>
          </a:prstGeom>
        </p:spPr>
        <p:txBody>
          <a:bodyPr vert="horz" wrap="square" lIns="0" tIns="111760" rIns="0" bIns="0" rtlCol="0">
            <a:spAutoFit/>
          </a:bodyPr>
          <a:lstStyle/>
          <a:p>
            <a:pPr marL="3467735" marR="5080" indent="-3455670">
              <a:lnSpc>
                <a:spcPts val="3270"/>
              </a:lnSpc>
              <a:spcBef>
                <a:spcPts val="880"/>
              </a:spcBef>
            </a:pPr>
            <a:r>
              <a:rPr sz="3400" b="1" dirty="0">
                <a:solidFill>
                  <a:srgbClr val="C00000"/>
                </a:solidFill>
                <a:latin typeface="Calibri"/>
                <a:cs typeface="Calibri"/>
              </a:rPr>
              <a:t>Elektrik</a:t>
            </a:r>
            <a:r>
              <a:rPr sz="3400" b="1" spc="-8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400" b="1" dirty="0">
                <a:solidFill>
                  <a:srgbClr val="C00000"/>
                </a:solidFill>
                <a:latin typeface="Calibri"/>
                <a:cs typeface="Calibri"/>
              </a:rPr>
              <a:t>ve</a:t>
            </a:r>
            <a:r>
              <a:rPr sz="3400" b="1" spc="-9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400" b="1" spc="-10" dirty="0">
                <a:solidFill>
                  <a:srgbClr val="C00000"/>
                </a:solidFill>
                <a:latin typeface="Calibri"/>
                <a:cs typeface="Calibri"/>
              </a:rPr>
              <a:t>elektronik</a:t>
            </a:r>
            <a:r>
              <a:rPr sz="3400" b="1" spc="-8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400" b="1" spc="-10" dirty="0">
                <a:solidFill>
                  <a:srgbClr val="C00000"/>
                </a:solidFill>
                <a:latin typeface="Calibri"/>
                <a:cs typeface="Calibri"/>
              </a:rPr>
              <a:t>mühendislerinin</a:t>
            </a:r>
            <a:r>
              <a:rPr sz="3400" b="1" spc="-8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400" b="1" spc="-10" dirty="0">
                <a:solidFill>
                  <a:srgbClr val="C00000"/>
                </a:solidFill>
                <a:latin typeface="Calibri"/>
                <a:cs typeface="Calibri"/>
              </a:rPr>
              <a:t>çalışma alanları</a:t>
            </a:r>
            <a:endParaRPr sz="34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90575" y="902969"/>
            <a:ext cx="9844025" cy="5437514"/>
          </a:xfrm>
          <a:prstGeom prst="rect">
            <a:avLst/>
          </a:prstGeom>
        </p:spPr>
        <p:txBody>
          <a:bodyPr vert="horz" wrap="square" lIns="0" tIns="173355" rIns="0" bIns="0" rtlCol="0">
            <a:spAutoFit/>
          </a:bodyPr>
          <a:lstStyle/>
          <a:p>
            <a:pPr marL="101600">
              <a:lnSpc>
                <a:spcPct val="100000"/>
              </a:lnSpc>
              <a:spcBef>
                <a:spcPts val="1365"/>
              </a:spcBef>
            </a:pPr>
            <a:r>
              <a:rPr sz="3000" dirty="0">
                <a:latin typeface="Calibri"/>
                <a:cs typeface="Calibri"/>
              </a:rPr>
              <a:t>Güç:</a:t>
            </a:r>
            <a:r>
              <a:rPr sz="3000" spc="-85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Elektriğin</a:t>
            </a:r>
            <a:r>
              <a:rPr sz="3000" spc="-80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üretilmesi,</a:t>
            </a:r>
            <a:r>
              <a:rPr sz="3000" spc="-60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depolanması</a:t>
            </a:r>
            <a:r>
              <a:rPr sz="3000" spc="-80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ve</a:t>
            </a:r>
            <a:r>
              <a:rPr sz="3000" spc="-85" dirty="0">
                <a:latin typeface="Calibri"/>
                <a:cs typeface="Calibri"/>
              </a:rPr>
              <a:t> </a:t>
            </a:r>
            <a:r>
              <a:rPr sz="3000" spc="-10" dirty="0">
                <a:latin typeface="Calibri"/>
                <a:cs typeface="Calibri"/>
              </a:rPr>
              <a:t>dağıtılması</a:t>
            </a:r>
            <a:endParaRPr sz="3000">
              <a:latin typeface="Calibri"/>
              <a:cs typeface="Calibri"/>
            </a:endParaRPr>
          </a:p>
          <a:p>
            <a:pPr marL="57150" marR="20320">
              <a:lnSpc>
                <a:spcPct val="100000"/>
              </a:lnSpc>
              <a:spcBef>
                <a:spcPts val="1270"/>
              </a:spcBef>
            </a:pPr>
            <a:r>
              <a:rPr sz="3000" spc="-10" dirty="0">
                <a:latin typeface="Calibri"/>
                <a:cs typeface="Calibri"/>
              </a:rPr>
              <a:t>Kontrol:</a:t>
            </a:r>
            <a:r>
              <a:rPr sz="3000" spc="-85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Sistemler</a:t>
            </a:r>
            <a:r>
              <a:rPr sz="3000" spc="-90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için</a:t>
            </a:r>
            <a:r>
              <a:rPr sz="3000" spc="-95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dinamik</a:t>
            </a:r>
            <a:r>
              <a:rPr sz="3000" spc="-80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sistemlerin</a:t>
            </a:r>
            <a:r>
              <a:rPr sz="3000" spc="-80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ve</a:t>
            </a:r>
            <a:r>
              <a:rPr sz="3000" spc="-95" dirty="0">
                <a:latin typeface="Calibri"/>
                <a:cs typeface="Calibri"/>
              </a:rPr>
              <a:t> </a:t>
            </a:r>
            <a:r>
              <a:rPr sz="3000" spc="-10" dirty="0">
                <a:latin typeface="Calibri"/>
                <a:cs typeface="Calibri"/>
              </a:rPr>
              <a:t>kontrolörlerin tasarımı</a:t>
            </a:r>
            <a:endParaRPr sz="3000">
              <a:latin typeface="Calibri"/>
              <a:cs typeface="Calibri"/>
            </a:endParaRPr>
          </a:p>
          <a:p>
            <a:pPr marL="101600" marR="1007110">
              <a:lnSpc>
                <a:spcPct val="100000"/>
              </a:lnSpc>
              <a:spcBef>
                <a:spcPts val="1565"/>
              </a:spcBef>
            </a:pPr>
            <a:r>
              <a:rPr sz="3000" dirty="0">
                <a:latin typeface="Calibri"/>
                <a:cs typeface="Calibri"/>
              </a:rPr>
              <a:t>Elektronik</a:t>
            </a:r>
            <a:r>
              <a:rPr sz="3000" spc="-85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/</a:t>
            </a:r>
            <a:r>
              <a:rPr sz="3000" spc="-75" dirty="0">
                <a:latin typeface="Calibri"/>
                <a:cs typeface="Calibri"/>
              </a:rPr>
              <a:t> </a:t>
            </a:r>
            <a:r>
              <a:rPr sz="3000" spc="-10" dirty="0">
                <a:latin typeface="Calibri"/>
                <a:cs typeface="Calibri"/>
              </a:rPr>
              <a:t>Mikroelektronik:</a:t>
            </a:r>
            <a:r>
              <a:rPr sz="3000" spc="-85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Entegre</a:t>
            </a:r>
            <a:r>
              <a:rPr sz="3000" spc="-95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devre</a:t>
            </a:r>
            <a:r>
              <a:rPr sz="3000" spc="-85" dirty="0">
                <a:latin typeface="Calibri"/>
                <a:cs typeface="Calibri"/>
              </a:rPr>
              <a:t> </a:t>
            </a:r>
            <a:r>
              <a:rPr sz="3000" spc="-10" dirty="0">
                <a:latin typeface="Calibri"/>
                <a:cs typeface="Calibri"/>
              </a:rPr>
              <a:t>tasarımı, </a:t>
            </a:r>
            <a:r>
              <a:rPr sz="3000">
                <a:latin typeface="Calibri"/>
                <a:cs typeface="Calibri"/>
              </a:rPr>
              <a:t>mikroişlemciler</a:t>
            </a:r>
            <a:r>
              <a:rPr sz="3000" spc="-140">
                <a:latin typeface="Calibri"/>
                <a:cs typeface="Calibri"/>
              </a:rPr>
              <a:t> </a:t>
            </a:r>
            <a:r>
              <a:rPr sz="3000" spc="-25" smtClean="0">
                <a:latin typeface="Calibri"/>
                <a:cs typeface="Calibri"/>
              </a:rPr>
              <a:t>vb.</a:t>
            </a:r>
            <a:endParaRPr lang="tr-TR" sz="3000" spc="-25" dirty="0" smtClean="0">
              <a:latin typeface="Calibri"/>
              <a:cs typeface="Calibri"/>
            </a:endParaRPr>
          </a:p>
          <a:p>
            <a:pPr marL="101600" marR="1007110">
              <a:lnSpc>
                <a:spcPct val="100000"/>
              </a:lnSpc>
              <a:spcBef>
                <a:spcPts val="1565"/>
              </a:spcBef>
            </a:pPr>
            <a:r>
              <a:rPr sz="3000" smtClean="0">
                <a:latin typeface="Calibri"/>
                <a:cs typeface="Calibri"/>
              </a:rPr>
              <a:t>Sinyal</a:t>
            </a:r>
            <a:r>
              <a:rPr sz="3000" spc="-100" smtClean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İşleme:</a:t>
            </a:r>
            <a:r>
              <a:rPr sz="3000" spc="-125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Sinyallerin</a:t>
            </a:r>
            <a:r>
              <a:rPr sz="3000" spc="-90" dirty="0">
                <a:latin typeface="Calibri"/>
                <a:cs typeface="Calibri"/>
              </a:rPr>
              <a:t> </a:t>
            </a:r>
            <a:r>
              <a:rPr sz="3000" spc="-10" dirty="0">
                <a:latin typeface="Calibri"/>
                <a:cs typeface="Calibri"/>
              </a:rPr>
              <a:t>analizi</a:t>
            </a:r>
            <a:endParaRPr sz="3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265"/>
              </a:spcBef>
            </a:pPr>
            <a:r>
              <a:rPr sz="3000" spc="-40" dirty="0">
                <a:latin typeface="Calibri"/>
                <a:cs typeface="Calibri"/>
              </a:rPr>
              <a:t>Telekomünikasyon:</a:t>
            </a:r>
            <a:r>
              <a:rPr sz="3000" spc="-105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İletim</a:t>
            </a:r>
            <a:r>
              <a:rPr sz="3000" spc="-95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sistemlerinin</a:t>
            </a:r>
            <a:r>
              <a:rPr sz="3000" spc="-70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tasarımı</a:t>
            </a:r>
            <a:r>
              <a:rPr sz="3000" spc="-85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(ses,</a:t>
            </a:r>
            <a:r>
              <a:rPr sz="3000" spc="-75" dirty="0">
                <a:latin typeface="Calibri"/>
                <a:cs typeface="Calibri"/>
              </a:rPr>
              <a:t> </a:t>
            </a:r>
            <a:r>
              <a:rPr sz="3000" spc="-10" dirty="0">
                <a:latin typeface="Calibri"/>
                <a:cs typeface="Calibri"/>
              </a:rPr>
              <a:t>veri)</a:t>
            </a:r>
            <a:endParaRPr sz="3000">
              <a:latin typeface="Calibri"/>
              <a:cs typeface="Calibri"/>
            </a:endParaRPr>
          </a:p>
          <a:p>
            <a:pPr marL="36195" marR="5080" indent="74295">
              <a:lnSpc>
                <a:spcPct val="138100"/>
              </a:lnSpc>
              <a:spcBef>
                <a:spcPts val="105"/>
              </a:spcBef>
            </a:pPr>
            <a:r>
              <a:rPr sz="3000" spc="-10" dirty="0">
                <a:latin typeface="Calibri"/>
                <a:cs typeface="Calibri"/>
              </a:rPr>
              <a:t>Bilgisayar:</a:t>
            </a:r>
            <a:r>
              <a:rPr sz="3000" spc="-85" dirty="0">
                <a:latin typeface="Calibri"/>
                <a:cs typeface="Calibri"/>
              </a:rPr>
              <a:t> </a:t>
            </a:r>
            <a:r>
              <a:rPr sz="3000" spc="-10" dirty="0">
                <a:latin typeface="Calibri"/>
                <a:cs typeface="Calibri"/>
              </a:rPr>
              <a:t>Bilgisayar</a:t>
            </a:r>
            <a:r>
              <a:rPr sz="3000" spc="-75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sistemlerinin</a:t>
            </a:r>
            <a:r>
              <a:rPr sz="3000" spc="-85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tasarımı</a:t>
            </a:r>
            <a:r>
              <a:rPr sz="3000" spc="-110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ve</a:t>
            </a:r>
            <a:r>
              <a:rPr sz="3000" spc="-120" dirty="0">
                <a:latin typeface="Calibri"/>
                <a:cs typeface="Calibri"/>
              </a:rPr>
              <a:t> </a:t>
            </a:r>
            <a:r>
              <a:rPr sz="3000" spc="-10">
                <a:latin typeface="Calibri"/>
                <a:cs typeface="Calibri"/>
              </a:rPr>
              <a:t>geliştirilmesi </a:t>
            </a:r>
            <a:r>
              <a:rPr sz="3000" smtClean="0">
                <a:latin typeface="Calibri"/>
                <a:cs typeface="Calibri"/>
              </a:rPr>
              <a:t>A</a:t>
            </a:r>
            <a:r>
              <a:rPr lang="tr-TR" sz="3000" dirty="0" err="1" smtClean="0">
                <a:latin typeface="Calibri"/>
                <a:cs typeface="Calibri"/>
              </a:rPr>
              <a:t>raçlar</a:t>
            </a:r>
            <a:r>
              <a:rPr sz="3000" smtClean="0">
                <a:latin typeface="Calibri"/>
                <a:cs typeface="Calibri"/>
              </a:rPr>
              <a:t>:</a:t>
            </a:r>
            <a:r>
              <a:rPr sz="3000" spc="-70" smtClean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Sensörlerin</a:t>
            </a:r>
            <a:r>
              <a:rPr sz="3000" spc="-65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ve</a:t>
            </a:r>
            <a:r>
              <a:rPr sz="3000" spc="-85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veri</a:t>
            </a:r>
            <a:r>
              <a:rPr sz="3000" spc="-75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toplama</a:t>
            </a:r>
            <a:r>
              <a:rPr sz="3000" spc="-65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ekipmanlarının</a:t>
            </a:r>
            <a:r>
              <a:rPr sz="3000" spc="-55" dirty="0">
                <a:latin typeface="Calibri"/>
                <a:cs typeface="Calibri"/>
              </a:rPr>
              <a:t> </a:t>
            </a:r>
            <a:r>
              <a:rPr sz="3000" spc="-10" dirty="0">
                <a:latin typeface="Calibri"/>
                <a:cs typeface="Calibri"/>
              </a:rPr>
              <a:t>tasarımı</a:t>
            </a:r>
            <a:endParaRPr sz="30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688701" y="877824"/>
            <a:ext cx="1963166" cy="1370964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10210800" y="2475357"/>
            <a:ext cx="2447925" cy="2745740"/>
            <a:chOff x="10210800" y="2475357"/>
            <a:chExt cx="2447925" cy="2745740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210800" y="2475357"/>
              <a:ext cx="2441067" cy="137096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525125" y="3846322"/>
              <a:ext cx="2133600" cy="1374266"/>
            </a:xfrm>
            <a:prstGeom prst="rect">
              <a:avLst/>
            </a:prstGeom>
          </p:spPr>
        </p:pic>
      </p:grpSp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664317" y="5410530"/>
            <a:ext cx="2137282" cy="1294384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11903456" y="6427114"/>
            <a:ext cx="1809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solidFill>
                  <a:srgbClr val="888888"/>
                </a:solidFill>
                <a:latin typeface="Calibri"/>
                <a:cs typeface="Calibri"/>
              </a:rPr>
              <a:t>15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18282" y="855675"/>
            <a:ext cx="11011535" cy="4017010"/>
            <a:chOff x="618282" y="855675"/>
            <a:chExt cx="11011535" cy="401701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8282" y="855675"/>
              <a:ext cx="3606945" cy="277964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38071" y="3421380"/>
              <a:ext cx="3224783" cy="145084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706368" y="3421380"/>
              <a:ext cx="7923276" cy="1450848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732533" y="3595573"/>
            <a:ext cx="9464675" cy="8178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5200" b="1" smtClean="0">
                <a:solidFill>
                  <a:srgbClr val="006FC0"/>
                </a:solidFill>
                <a:latin typeface="Times New Roman"/>
                <a:cs typeface="Times New Roman"/>
              </a:rPr>
              <a:t>Mesleki</a:t>
            </a:r>
            <a:r>
              <a:rPr sz="5200" b="1" spc="-190" smtClean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5200" b="1" smtClean="0">
                <a:solidFill>
                  <a:srgbClr val="006FC0"/>
                </a:solidFill>
                <a:latin typeface="Times New Roman"/>
                <a:cs typeface="Times New Roman"/>
              </a:rPr>
              <a:t>Mühendisliğin</a:t>
            </a:r>
            <a:r>
              <a:rPr sz="5200" b="1" spc="-165" smtClean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5200" b="1" spc="-10" smtClean="0">
                <a:solidFill>
                  <a:srgbClr val="006FC0"/>
                </a:solidFill>
                <a:latin typeface="Times New Roman"/>
                <a:cs typeface="Times New Roman"/>
              </a:rPr>
              <a:t>Esasları</a:t>
            </a:r>
            <a:endParaRPr sz="52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903456" y="6427114"/>
            <a:ext cx="1809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solidFill>
                  <a:srgbClr val="888888"/>
                </a:solidFill>
                <a:latin typeface="Calibri"/>
                <a:cs typeface="Calibri"/>
              </a:rPr>
              <a:t>16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91966" y="73278"/>
            <a:ext cx="6008370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dirty="0"/>
              <a:t>Elektirik</a:t>
            </a:r>
            <a:r>
              <a:rPr sz="5400" spc="-120" dirty="0"/>
              <a:t> </a:t>
            </a:r>
            <a:r>
              <a:rPr sz="5400" spc="-10" dirty="0"/>
              <a:t>Mühendisliği</a:t>
            </a:r>
            <a:endParaRPr sz="5400"/>
          </a:p>
        </p:txBody>
      </p:sp>
      <p:sp>
        <p:nvSpPr>
          <p:cNvPr id="3" name="object 3"/>
          <p:cNvSpPr txBox="1"/>
          <p:nvPr/>
        </p:nvSpPr>
        <p:spPr>
          <a:xfrm>
            <a:off x="292100" y="1128141"/>
            <a:ext cx="11791950" cy="373884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dirty="0">
                <a:solidFill>
                  <a:srgbClr val="FF0000"/>
                </a:solidFill>
                <a:latin typeface="Calibri"/>
                <a:cs typeface="Calibri"/>
              </a:rPr>
              <a:t>Elektrik</a:t>
            </a:r>
            <a:r>
              <a:rPr sz="2800" b="1" spc="-7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b="1">
                <a:solidFill>
                  <a:srgbClr val="FF0000"/>
                </a:solidFill>
                <a:latin typeface="Calibri"/>
                <a:cs typeface="Calibri"/>
              </a:rPr>
              <a:t>günlük</a:t>
            </a:r>
            <a:r>
              <a:rPr sz="2800" b="1" spc="-65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b="1" smtClean="0">
                <a:solidFill>
                  <a:srgbClr val="FF0000"/>
                </a:solidFill>
                <a:latin typeface="Calibri"/>
                <a:cs typeface="Calibri"/>
              </a:rPr>
              <a:t>yaşam</a:t>
            </a:r>
            <a:r>
              <a:rPr lang="tr-TR" sz="2800" b="1" dirty="0" smtClean="0">
                <a:solidFill>
                  <a:srgbClr val="FF0000"/>
                </a:solidFill>
                <a:latin typeface="Calibri"/>
                <a:cs typeface="Calibri"/>
              </a:rPr>
              <a:t>sal</a:t>
            </a:r>
            <a:r>
              <a:rPr sz="2800" b="1" spc="-65" smtClean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b="1" spc="-10" smtClean="0">
                <a:solidFill>
                  <a:srgbClr val="FF0000"/>
                </a:solidFill>
                <a:latin typeface="Calibri"/>
                <a:cs typeface="Calibri"/>
              </a:rPr>
              <a:t>önem</a:t>
            </a:r>
            <a:r>
              <a:rPr lang="tr-TR" sz="2800" b="1" spc="-10" dirty="0" smtClean="0">
                <a:solidFill>
                  <a:srgbClr val="FF0000"/>
                </a:solidFill>
                <a:latin typeface="Calibri"/>
                <a:cs typeface="Calibri"/>
              </a:rPr>
              <a:t>dedir.</a:t>
            </a: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endParaRPr sz="28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buFont typeface="Arial"/>
              <a:buChar char="•"/>
              <a:tabLst>
                <a:tab pos="354965" algn="l"/>
              </a:tabLst>
            </a:pPr>
            <a:r>
              <a:rPr sz="2800" dirty="0">
                <a:latin typeface="Calibri"/>
                <a:cs typeface="Calibri"/>
              </a:rPr>
              <a:t>Pek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çok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şey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elektrikle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çalışıyor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veya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spc="-20">
                <a:latin typeface="Calibri"/>
                <a:cs typeface="Calibri"/>
              </a:rPr>
              <a:t>kontrol</a:t>
            </a:r>
            <a:r>
              <a:rPr sz="2800" spc="-60">
                <a:latin typeface="Calibri"/>
                <a:cs typeface="Calibri"/>
              </a:rPr>
              <a:t> </a:t>
            </a:r>
            <a:r>
              <a:rPr sz="2800" spc="-10" smtClean="0">
                <a:latin typeface="Calibri"/>
                <a:cs typeface="Calibri"/>
              </a:rPr>
              <a:t>ediliyor</a:t>
            </a:r>
            <a:r>
              <a:rPr lang="tr-TR" sz="2800" spc="-10" dirty="0" smtClean="0">
                <a:latin typeface="Calibri"/>
                <a:cs typeface="Calibri"/>
              </a:rPr>
              <a:t>.</a:t>
            </a:r>
          </a:p>
          <a:p>
            <a:pPr marL="354965" indent="-342265">
              <a:lnSpc>
                <a:spcPct val="100000"/>
              </a:lnSpc>
              <a:tabLst>
                <a:tab pos="354965" algn="l"/>
              </a:tabLst>
            </a:pPr>
            <a:endParaRPr sz="28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buFont typeface="Arial"/>
              <a:buChar char="•"/>
              <a:tabLst>
                <a:tab pos="354965" algn="l"/>
              </a:tabLst>
            </a:pPr>
            <a:r>
              <a:rPr sz="2800" dirty="0">
                <a:latin typeface="Calibri"/>
                <a:cs typeface="Calibri"/>
              </a:rPr>
              <a:t>Video,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kablosuz,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telefon</a:t>
            </a:r>
            <a:r>
              <a:rPr sz="2800" spc="-9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veya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veri</a:t>
            </a:r>
            <a:r>
              <a:rPr sz="2800" spc="-9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ile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iletişim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kurmak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>
                <a:latin typeface="Calibri"/>
                <a:cs typeface="Calibri"/>
              </a:rPr>
              <a:t>için</a:t>
            </a:r>
            <a:r>
              <a:rPr sz="2800" spc="-75">
                <a:latin typeface="Calibri"/>
                <a:cs typeface="Calibri"/>
              </a:rPr>
              <a:t> </a:t>
            </a:r>
            <a:r>
              <a:rPr sz="2800" spc="-10" smtClean="0">
                <a:latin typeface="Calibri"/>
                <a:cs typeface="Calibri"/>
              </a:rPr>
              <a:t>kullanılır</a:t>
            </a:r>
            <a:r>
              <a:rPr lang="tr-TR" sz="2800" spc="-10" dirty="0" smtClean="0">
                <a:latin typeface="Calibri"/>
                <a:cs typeface="Calibri"/>
              </a:rPr>
              <a:t>.</a:t>
            </a:r>
          </a:p>
          <a:p>
            <a:pPr marL="354965" indent="-342265">
              <a:lnSpc>
                <a:spcPct val="100000"/>
              </a:lnSpc>
              <a:tabLst>
                <a:tab pos="354965" algn="l"/>
              </a:tabLst>
            </a:pPr>
            <a:endParaRPr sz="2800">
              <a:latin typeface="Calibri"/>
              <a:cs typeface="Calibri"/>
            </a:endParaRPr>
          </a:p>
          <a:p>
            <a:pPr marL="355600" marR="5080" indent="-342900">
              <a:lnSpc>
                <a:spcPts val="2690"/>
              </a:lnSpc>
              <a:spcBef>
                <a:spcPts val="650"/>
              </a:spcBef>
              <a:buFont typeface="Arial"/>
              <a:buChar char="•"/>
              <a:tabLst>
                <a:tab pos="355600" algn="l"/>
                <a:tab pos="8676005" algn="l"/>
              </a:tabLst>
            </a:pPr>
            <a:r>
              <a:rPr sz="2800" dirty="0">
                <a:latin typeface="Calibri"/>
                <a:cs typeface="Calibri"/>
              </a:rPr>
              <a:t>Pek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çok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fiziksel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olay</a:t>
            </a:r>
            <a:r>
              <a:rPr sz="2800" spc="-9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algılayıcılar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kullanılarak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spc="-30" dirty="0">
                <a:latin typeface="Calibri"/>
                <a:cs typeface="Calibri"/>
              </a:rPr>
              <a:t>ölçülür</a:t>
            </a:r>
            <a:r>
              <a:rPr sz="2800" spc="-30">
                <a:latin typeface="Calibri"/>
                <a:cs typeface="Calibri"/>
              </a:rPr>
              <a:t>.</a:t>
            </a:r>
            <a:r>
              <a:rPr sz="2800" spc="-55">
                <a:latin typeface="Calibri"/>
                <a:cs typeface="Calibri"/>
              </a:rPr>
              <a:t> </a:t>
            </a:r>
            <a:r>
              <a:rPr sz="2800" smtClean="0">
                <a:latin typeface="Calibri"/>
                <a:cs typeface="Calibri"/>
              </a:rPr>
              <a:t>Algılayıcılar</a:t>
            </a:r>
            <a:r>
              <a:rPr lang="tr-TR" sz="2800" dirty="0" smtClean="0">
                <a:latin typeface="Calibri"/>
                <a:cs typeface="Calibri"/>
              </a:rPr>
              <a:t>; </a:t>
            </a:r>
            <a:r>
              <a:rPr sz="2800" smtClean="0">
                <a:latin typeface="Calibri"/>
                <a:cs typeface="Calibri"/>
              </a:rPr>
              <a:t>fiziksel</a:t>
            </a:r>
            <a:r>
              <a:rPr sz="2800" spc="-70" smtClean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bir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olayı </a:t>
            </a:r>
            <a:r>
              <a:rPr sz="2800" dirty="0">
                <a:latin typeface="Calibri"/>
                <a:cs typeface="Calibri"/>
              </a:rPr>
              <a:t>ölçmek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ve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analiz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etmek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için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elektrik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voltajı,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akımı,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direnci</a:t>
            </a:r>
            <a:r>
              <a:rPr sz="2800" dirty="0">
                <a:latin typeface="Calibri"/>
                <a:cs typeface="Calibri"/>
              </a:rPr>
              <a:t>	arasında</a:t>
            </a:r>
            <a:r>
              <a:rPr sz="2800" spc="-14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dönüşüm </a:t>
            </a:r>
            <a:r>
              <a:rPr sz="2800">
                <a:latin typeface="Calibri"/>
                <a:cs typeface="Calibri"/>
              </a:rPr>
              <a:t>yapan</a:t>
            </a:r>
            <a:r>
              <a:rPr sz="2800" spc="-105">
                <a:latin typeface="Calibri"/>
                <a:cs typeface="Calibri"/>
              </a:rPr>
              <a:t> </a:t>
            </a:r>
            <a:r>
              <a:rPr sz="2800" spc="-10" smtClean="0">
                <a:latin typeface="Calibri"/>
                <a:cs typeface="Calibri"/>
              </a:rPr>
              <a:t>cihaz</a:t>
            </a:r>
            <a:r>
              <a:rPr lang="tr-TR" sz="2800" spc="-10" dirty="0" err="1" smtClean="0">
                <a:latin typeface="Calibri"/>
                <a:cs typeface="Calibri"/>
              </a:rPr>
              <a:t>lar</a:t>
            </a:r>
            <a:r>
              <a:rPr sz="2800" spc="-10" smtClean="0">
                <a:latin typeface="Calibri"/>
                <a:cs typeface="Calibri"/>
              </a:rPr>
              <a:t>dır</a:t>
            </a:r>
            <a:r>
              <a:rPr sz="2800" spc="-10" dirty="0">
                <a:latin typeface="Calibri"/>
                <a:cs typeface="Calibri"/>
              </a:rPr>
              <a:t>.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56942" y="350265"/>
            <a:ext cx="887222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Elektronik</a:t>
            </a:r>
            <a:r>
              <a:rPr spc="-85" dirty="0"/>
              <a:t> </a:t>
            </a:r>
            <a:r>
              <a:rPr dirty="0"/>
              <a:t>ve</a:t>
            </a:r>
            <a:r>
              <a:rPr spc="-80" dirty="0"/>
              <a:t> </a:t>
            </a:r>
            <a:r>
              <a:rPr dirty="0"/>
              <a:t>Haberleşme</a:t>
            </a:r>
            <a:r>
              <a:rPr spc="-105" dirty="0"/>
              <a:t> </a:t>
            </a:r>
            <a:r>
              <a:rPr spc="-10" dirty="0"/>
              <a:t>Mühendisliği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18819" y="1612214"/>
            <a:ext cx="11352530" cy="377282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marR="5080" indent="-3429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4965" algn="l"/>
              </a:tabLst>
            </a:pPr>
            <a:r>
              <a:rPr sz="2700" spc="-10" dirty="0">
                <a:latin typeface="Calibri"/>
                <a:cs typeface="Calibri"/>
              </a:rPr>
              <a:t>Veri,</a:t>
            </a:r>
            <a:r>
              <a:rPr sz="2700" spc="-55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ses</a:t>
            </a:r>
            <a:r>
              <a:rPr sz="2700" spc="-65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ve</a:t>
            </a:r>
            <a:r>
              <a:rPr sz="2700" spc="-40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video</a:t>
            </a:r>
            <a:r>
              <a:rPr sz="2700" spc="-45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gibi</a:t>
            </a:r>
            <a:r>
              <a:rPr sz="2700" spc="-40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bilgilerin</a:t>
            </a:r>
            <a:r>
              <a:rPr sz="2700" spc="-45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işlenmesi,</a:t>
            </a:r>
            <a:r>
              <a:rPr sz="2700" spc="-65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iletilmesi,</a:t>
            </a:r>
            <a:r>
              <a:rPr sz="2700" spc="-55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algılanması,</a:t>
            </a:r>
            <a:r>
              <a:rPr sz="2700" spc="-65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saklanması,</a:t>
            </a:r>
            <a:r>
              <a:rPr sz="2700" spc="-60" dirty="0">
                <a:latin typeface="Calibri"/>
                <a:cs typeface="Calibri"/>
              </a:rPr>
              <a:t> </a:t>
            </a:r>
            <a:r>
              <a:rPr sz="2700" spc="-25" dirty="0">
                <a:latin typeface="Calibri"/>
                <a:cs typeface="Calibri"/>
              </a:rPr>
              <a:t>bu </a:t>
            </a:r>
            <a:r>
              <a:rPr sz="2700" dirty="0">
                <a:latin typeface="Calibri"/>
                <a:cs typeface="Calibri"/>
              </a:rPr>
              <a:t>işlevleri</a:t>
            </a:r>
            <a:r>
              <a:rPr sz="2700" spc="-95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yerine</a:t>
            </a:r>
            <a:r>
              <a:rPr sz="2700" spc="-95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getirecek</a:t>
            </a:r>
            <a:r>
              <a:rPr sz="2700" spc="-90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elektronik</a:t>
            </a:r>
            <a:r>
              <a:rPr sz="2700" spc="-90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düzen</a:t>
            </a:r>
            <a:r>
              <a:rPr sz="2700" spc="-100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ve</a:t>
            </a:r>
            <a:r>
              <a:rPr sz="2700" spc="-80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sistemlerin</a:t>
            </a:r>
            <a:r>
              <a:rPr sz="2700" spc="-100" dirty="0">
                <a:latin typeface="Calibri"/>
                <a:cs typeface="Calibri"/>
              </a:rPr>
              <a:t> </a:t>
            </a:r>
            <a:r>
              <a:rPr sz="2700" spc="-10" dirty="0">
                <a:latin typeface="Calibri"/>
                <a:cs typeface="Calibri"/>
              </a:rPr>
              <a:t>tasarımı,</a:t>
            </a:r>
            <a:endParaRPr sz="27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spcBef>
                <a:spcPts val="650"/>
              </a:spcBef>
              <a:buFont typeface="Arial"/>
              <a:buChar char="•"/>
              <a:tabLst>
                <a:tab pos="354965" algn="l"/>
              </a:tabLst>
            </a:pPr>
            <a:r>
              <a:rPr sz="2700" dirty="0">
                <a:latin typeface="Calibri"/>
                <a:cs typeface="Calibri"/>
              </a:rPr>
              <a:t>antenler</a:t>
            </a:r>
            <a:r>
              <a:rPr sz="2700" spc="-85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ve</a:t>
            </a:r>
            <a:r>
              <a:rPr sz="2700" spc="-40" dirty="0">
                <a:latin typeface="Calibri"/>
                <a:cs typeface="Calibri"/>
              </a:rPr>
              <a:t> </a:t>
            </a:r>
            <a:r>
              <a:rPr sz="2700" spc="-10" dirty="0">
                <a:latin typeface="Calibri"/>
                <a:cs typeface="Calibri"/>
              </a:rPr>
              <a:t>elektromagnetik</a:t>
            </a:r>
            <a:r>
              <a:rPr sz="2700" spc="-70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alan</a:t>
            </a:r>
            <a:r>
              <a:rPr sz="2700" spc="-75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ve</a:t>
            </a:r>
            <a:r>
              <a:rPr sz="2700" spc="-40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dalga</a:t>
            </a:r>
            <a:r>
              <a:rPr sz="2700" spc="-65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kuramları</a:t>
            </a:r>
            <a:r>
              <a:rPr sz="2700" spc="-40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ve</a:t>
            </a:r>
            <a:r>
              <a:rPr sz="2700" spc="-55" dirty="0">
                <a:latin typeface="Calibri"/>
                <a:cs typeface="Calibri"/>
              </a:rPr>
              <a:t> </a:t>
            </a:r>
            <a:r>
              <a:rPr sz="2700" spc="-10" dirty="0">
                <a:latin typeface="Calibri"/>
                <a:cs typeface="Calibri"/>
              </a:rPr>
              <a:t>uygulamaları,</a:t>
            </a:r>
            <a:endParaRPr sz="27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spcBef>
                <a:spcPts val="650"/>
              </a:spcBef>
              <a:buFont typeface="Arial"/>
              <a:buChar char="•"/>
              <a:tabLst>
                <a:tab pos="354965" algn="l"/>
              </a:tabLst>
            </a:pPr>
            <a:r>
              <a:rPr sz="2700" dirty="0">
                <a:latin typeface="Calibri"/>
                <a:cs typeface="Calibri"/>
              </a:rPr>
              <a:t>yarı</a:t>
            </a:r>
            <a:r>
              <a:rPr sz="2700" spc="-85" dirty="0">
                <a:latin typeface="Calibri"/>
                <a:cs typeface="Calibri"/>
              </a:rPr>
              <a:t> </a:t>
            </a:r>
            <a:r>
              <a:rPr sz="2700" spc="-10" dirty="0">
                <a:latin typeface="Calibri"/>
                <a:cs typeface="Calibri"/>
              </a:rPr>
              <a:t>iletken</a:t>
            </a:r>
            <a:r>
              <a:rPr sz="2700" spc="-90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elektronik</a:t>
            </a:r>
            <a:r>
              <a:rPr sz="2700" spc="-85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elemanların</a:t>
            </a:r>
            <a:r>
              <a:rPr sz="2700" spc="-114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fiziği</a:t>
            </a:r>
            <a:r>
              <a:rPr sz="2700" spc="-70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ve</a:t>
            </a:r>
            <a:r>
              <a:rPr sz="2700" spc="-70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üretim</a:t>
            </a:r>
            <a:r>
              <a:rPr sz="2700" spc="-85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teknolojileri</a:t>
            </a:r>
            <a:r>
              <a:rPr sz="2700" spc="-85" dirty="0">
                <a:latin typeface="Calibri"/>
                <a:cs typeface="Calibri"/>
              </a:rPr>
              <a:t> </a:t>
            </a:r>
            <a:r>
              <a:rPr sz="2700" spc="-50" dirty="0">
                <a:latin typeface="Calibri"/>
                <a:cs typeface="Calibri"/>
              </a:rPr>
              <a:t>,</a:t>
            </a:r>
            <a:endParaRPr sz="27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spcBef>
                <a:spcPts val="645"/>
              </a:spcBef>
              <a:buFont typeface="Arial"/>
              <a:buChar char="•"/>
              <a:tabLst>
                <a:tab pos="354965" algn="l"/>
              </a:tabLst>
            </a:pPr>
            <a:r>
              <a:rPr sz="2700" dirty="0">
                <a:latin typeface="Calibri"/>
                <a:cs typeface="Calibri"/>
              </a:rPr>
              <a:t>gelişen</a:t>
            </a:r>
            <a:r>
              <a:rPr sz="2700" spc="-45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elektronik</a:t>
            </a:r>
            <a:r>
              <a:rPr sz="2700" spc="-45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ve</a:t>
            </a:r>
            <a:r>
              <a:rPr sz="2700" spc="-50" dirty="0">
                <a:latin typeface="Calibri"/>
                <a:cs typeface="Calibri"/>
              </a:rPr>
              <a:t> </a:t>
            </a:r>
            <a:r>
              <a:rPr sz="2700" spc="-20" dirty="0">
                <a:latin typeface="Calibri"/>
                <a:cs typeface="Calibri"/>
              </a:rPr>
              <a:t>telekomünikasyon</a:t>
            </a:r>
            <a:r>
              <a:rPr sz="2700" spc="-60" dirty="0">
                <a:latin typeface="Calibri"/>
                <a:cs typeface="Calibri"/>
              </a:rPr>
              <a:t> </a:t>
            </a:r>
            <a:r>
              <a:rPr sz="2700" spc="-10" dirty="0">
                <a:latin typeface="Calibri"/>
                <a:cs typeface="Calibri"/>
              </a:rPr>
              <a:t>teknolojileri</a:t>
            </a:r>
            <a:endParaRPr sz="27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spcBef>
                <a:spcPts val="650"/>
              </a:spcBef>
              <a:buFont typeface="Arial"/>
              <a:buChar char="•"/>
              <a:tabLst>
                <a:tab pos="354965" algn="l"/>
              </a:tabLst>
            </a:pPr>
            <a:r>
              <a:rPr sz="2700" dirty="0">
                <a:latin typeface="Calibri"/>
                <a:cs typeface="Calibri"/>
              </a:rPr>
              <a:t>bilgi</a:t>
            </a:r>
            <a:r>
              <a:rPr sz="2700" spc="-50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birikimi</a:t>
            </a:r>
            <a:r>
              <a:rPr sz="2700" spc="-45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ve</a:t>
            </a:r>
            <a:r>
              <a:rPr sz="2700" spc="-65" dirty="0">
                <a:latin typeface="Calibri"/>
                <a:cs typeface="Calibri"/>
              </a:rPr>
              <a:t> </a:t>
            </a:r>
            <a:r>
              <a:rPr sz="2700">
                <a:latin typeface="Calibri"/>
                <a:cs typeface="Calibri"/>
              </a:rPr>
              <a:t>bilimsel</a:t>
            </a:r>
            <a:r>
              <a:rPr sz="2700" spc="-55">
                <a:latin typeface="Calibri"/>
                <a:cs typeface="Calibri"/>
              </a:rPr>
              <a:t> </a:t>
            </a:r>
            <a:r>
              <a:rPr sz="2700" spc="-10" smtClean="0">
                <a:latin typeface="Calibri"/>
                <a:cs typeface="Calibri"/>
              </a:rPr>
              <a:t>formasyon</a:t>
            </a:r>
            <a:r>
              <a:rPr lang="tr-TR" sz="2700" spc="-10" dirty="0" smtClean="0">
                <a:latin typeface="Calibri"/>
                <a:cs typeface="Calibri"/>
              </a:rPr>
              <a:t>.</a:t>
            </a:r>
            <a:endParaRPr sz="27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spcBef>
                <a:spcPts val="650"/>
              </a:spcBef>
              <a:buFont typeface="Arial"/>
              <a:buChar char="•"/>
              <a:tabLst>
                <a:tab pos="354965" algn="l"/>
              </a:tabLst>
            </a:pPr>
            <a:r>
              <a:rPr sz="2700" dirty="0">
                <a:latin typeface="Calibri"/>
                <a:cs typeface="Calibri"/>
              </a:rPr>
              <a:t>Elektrik</a:t>
            </a:r>
            <a:r>
              <a:rPr sz="2700" spc="-65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ve</a:t>
            </a:r>
            <a:r>
              <a:rPr sz="2700" spc="-45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elektronik</a:t>
            </a:r>
            <a:r>
              <a:rPr sz="2700" spc="-55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mühendisliği</a:t>
            </a:r>
            <a:r>
              <a:rPr sz="2700" spc="-60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arasındaki</a:t>
            </a:r>
            <a:r>
              <a:rPr sz="2700" spc="-65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temel</a:t>
            </a:r>
            <a:r>
              <a:rPr sz="2700" spc="-70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fark,</a:t>
            </a:r>
            <a:r>
              <a:rPr sz="2700" spc="-60" dirty="0">
                <a:latin typeface="Calibri"/>
                <a:cs typeface="Calibri"/>
              </a:rPr>
              <a:t> </a:t>
            </a:r>
            <a:r>
              <a:rPr sz="2700" spc="-10" dirty="0">
                <a:latin typeface="Calibri"/>
                <a:cs typeface="Calibri"/>
              </a:rPr>
              <a:t>elektronik</a:t>
            </a:r>
            <a:endParaRPr sz="2700">
              <a:latin typeface="Calibri"/>
              <a:cs typeface="Calibri"/>
            </a:endParaRPr>
          </a:p>
          <a:p>
            <a:pPr marL="354965">
              <a:lnSpc>
                <a:spcPct val="100000"/>
              </a:lnSpc>
            </a:pPr>
            <a:r>
              <a:rPr sz="2700" dirty="0">
                <a:latin typeface="Calibri"/>
                <a:cs typeface="Calibri"/>
              </a:rPr>
              <a:t>mühendisliği</a:t>
            </a:r>
            <a:r>
              <a:rPr sz="2700" spc="-35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küçük</a:t>
            </a:r>
            <a:r>
              <a:rPr sz="2700" spc="-40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güçlerde,</a:t>
            </a:r>
            <a:r>
              <a:rPr sz="2700" spc="-45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elektrik</a:t>
            </a:r>
            <a:r>
              <a:rPr sz="2700" spc="-35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mühendisliği</a:t>
            </a:r>
            <a:r>
              <a:rPr sz="2700" spc="-30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yüksek</a:t>
            </a:r>
            <a:r>
              <a:rPr sz="2700" spc="-45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güçlerde</a:t>
            </a:r>
            <a:r>
              <a:rPr sz="2700" spc="-50" dirty="0">
                <a:latin typeface="Calibri"/>
                <a:cs typeface="Calibri"/>
              </a:rPr>
              <a:t> </a:t>
            </a:r>
            <a:r>
              <a:rPr sz="2700" spc="-10" dirty="0">
                <a:latin typeface="Calibri"/>
                <a:cs typeface="Calibri"/>
              </a:rPr>
              <a:t>çalışır.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903456" y="6427114"/>
            <a:ext cx="1809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solidFill>
                  <a:srgbClr val="888888"/>
                </a:solidFill>
                <a:latin typeface="Calibri"/>
                <a:cs typeface="Calibri"/>
              </a:rPr>
              <a:t>18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90397" rIns="0" bIns="0" rtlCol="0">
            <a:spAutoFit/>
          </a:bodyPr>
          <a:lstStyle/>
          <a:p>
            <a:pPr marL="109220">
              <a:lnSpc>
                <a:spcPct val="100000"/>
              </a:lnSpc>
              <a:spcBef>
                <a:spcPts val="105"/>
              </a:spcBef>
            </a:pPr>
            <a:r>
              <a:rPr spc="-10" dirty="0"/>
              <a:t>Kontrol</a:t>
            </a:r>
            <a:r>
              <a:rPr spc="-155" dirty="0"/>
              <a:t> </a:t>
            </a:r>
            <a:r>
              <a:rPr dirty="0"/>
              <a:t>ve</a:t>
            </a:r>
            <a:r>
              <a:rPr spc="-150" dirty="0"/>
              <a:t> </a:t>
            </a:r>
            <a:r>
              <a:rPr dirty="0"/>
              <a:t>Otomasyon</a:t>
            </a:r>
            <a:r>
              <a:rPr spc="-155" dirty="0"/>
              <a:t> </a:t>
            </a:r>
            <a:r>
              <a:rPr spc="-10" dirty="0"/>
              <a:t>Mühendisliği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marR="28575" indent="-3429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4965" algn="l"/>
              </a:tabLst>
            </a:pPr>
            <a:r>
              <a:rPr dirty="0"/>
              <a:t>Elektrik,</a:t>
            </a:r>
            <a:r>
              <a:rPr spc="-70" dirty="0"/>
              <a:t> </a:t>
            </a:r>
            <a:r>
              <a:rPr dirty="0"/>
              <a:t>elektronik,</a:t>
            </a:r>
            <a:r>
              <a:rPr spc="-50" dirty="0"/>
              <a:t> </a:t>
            </a:r>
            <a:r>
              <a:rPr dirty="0"/>
              <a:t>mekanik</a:t>
            </a:r>
            <a:r>
              <a:rPr spc="-65" dirty="0"/>
              <a:t> </a:t>
            </a:r>
            <a:r>
              <a:rPr dirty="0"/>
              <a:t>ve</a:t>
            </a:r>
            <a:r>
              <a:rPr spc="-65" dirty="0"/>
              <a:t> </a:t>
            </a:r>
            <a:r>
              <a:rPr dirty="0"/>
              <a:t>bilgisayar</a:t>
            </a:r>
            <a:r>
              <a:rPr spc="-80" dirty="0"/>
              <a:t> </a:t>
            </a:r>
            <a:r>
              <a:rPr dirty="0"/>
              <a:t>tabanlı</a:t>
            </a:r>
            <a:r>
              <a:rPr spc="-65" dirty="0"/>
              <a:t> </a:t>
            </a:r>
            <a:r>
              <a:rPr dirty="0"/>
              <a:t>tüm</a:t>
            </a:r>
            <a:r>
              <a:rPr spc="-50" dirty="0"/>
              <a:t> </a:t>
            </a:r>
            <a:r>
              <a:rPr spc="-10" dirty="0"/>
              <a:t>endüstriyel</a:t>
            </a:r>
            <a:r>
              <a:rPr spc="-70" dirty="0"/>
              <a:t> </a:t>
            </a:r>
            <a:r>
              <a:rPr spc="-10" dirty="0"/>
              <a:t>üretim </a:t>
            </a:r>
            <a:r>
              <a:rPr dirty="0"/>
              <a:t>sistemlerinin</a:t>
            </a:r>
            <a:r>
              <a:rPr spc="-70" dirty="0"/>
              <a:t> </a:t>
            </a:r>
            <a:r>
              <a:rPr dirty="0"/>
              <a:t>amaçlanan</a:t>
            </a:r>
            <a:r>
              <a:rPr spc="-80" dirty="0"/>
              <a:t> </a:t>
            </a:r>
            <a:r>
              <a:rPr dirty="0"/>
              <a:t>ve</a:t>
            </a:r>
            <a:r>
              <a:rPr spc="-55" dirty="0"/>
              <a:t> </a:t>
            </a:r>
            <a:r>
              <a:rPr dirty="0"/>
              <a:t>planlanan</a:t>
            </a:r>
            <a:r>
              <a:rPr spc="-85" dirty="0"/>
              <a:t> </a:t>
            </a:r>
            <a:r>
              <a:rPr dirty="0"/>
              <a:t>biçimde</a:t>
            </a:r>
            <a:r>
              <a:rPr spc="-45" dirty="0"/>
              <a:t> </a:t>
            </a:r>
            <a:r>
              <a:rPr dirty="0"/>
              <a:t>çalışmasını</a:t>
            </a:r>
            <a:r>
              <a:rPr spc="-70" dirty="0"/>
              <a:t> </a:t>
            </a:r>
            <a:r>
              <a:rPr dirty="0"/>
              <a:t>sağlayan,</a:t>
            </a:r>
            <a:r>
              <a:rPr spc="-80" dirty="0"/>
              <a:t> </a:t>
            </a:r>
            <a:r>
              <a:rPr dirty="0"/>
              <a:t>bilgi</a:t>
            </a:r>
            <a:r>
              <a:rPr spc="-45" dirty="0"/>
              <a:t> </a:t>
            </a:r>
            <a:r>
              <a:rPr spc="-25" dirty="0"/>
              <a:t>ve </a:t>
            </a:r>
            <a:r>
              <a:rPr dirty="0"/>
              <a:t>teknolojileri</a:t>
            </a:r>
            <a:r>
              <a:rPr spc="-70" dirty="0"/>
              <a:t> </a:t>
            </a:r>
            <a:r>
              <a:rPr dirty="0"/>
              <a:t>üreten</a:t>
            </a:r>
            <a:r>
              <a:rPr spc="-75" dirty="0"/>
              <a:t> </a:t>
            </a:r>
            <a:r>
              <a:rPr dirty="0"/>
              <a:t>ve</a:t>
            </a:r>
            <a:r>
              <a:rPr spc="-45" dirty="0"/>
              <a:t> </a:t>
            </a:r>
            <a:r>
              <a:rPr spc="-10" dirty="0"/>
              <a:t>uygulayan</a:t>
            </a:r>
            <a:r>
              <a:rPr spc="-70" dirty="0"/>
              <a:t> </a:t>
            </a:r>
            <a:r>
              <a:rPr dirty="0"/>
              <a:t>bir</a:t>
            </a:r>
            <a:r>
              <a:rPr spc="-50" dirty="0"/>
              <a:t> </a:t>
            </a:r>
            <a:r>
              <a:rPr dirty="0"/>
              <a:t>mühendislik</a:t>
            </a:r>
            <a:r>
              <a:rPr spc="-70" dirty="0"/>
              <a:t> </a:t>
            </a:r>
            <a:r>
              <a:rPr spc="-10" dirty="0"/>
              <a:t>dalıdır.</a:t>
            </a:r>
          </a:p>
          <a:p>
            <a:pPr marL="354965" marR="5080" indent="-342900">
              <a:lnSpc>
                <a:spcPct val="100000"/>
              </a:lnSpc>
              <a:spcBef>
                <a:spcPts val="650"/>
              </a:spcBef>
              <a:buFont typeface="Arial"/>
              <a:buChar char="•"/>
              <a:tabLst>
                <a:tab pos="354965" algn="l"/>
              </a:tabLst>
            </a:pPr>
            <a:r>
              <a:rPr spc="-10" dirty="0"/>
              <a:t>Kontrol</a:t>
            </a:r>
            <a:r>
              <a:rPr spc="-90" dirty="0"/>
              <a:t> </a:t>
            </a:r>
            <a:r>
              <a:rPr dirty="0"/>
              <a:t>ve</a:t>
            </a:r>
            <a:r>
              <a:rPr spc="-85" dirty="0"/>
              <a:t> </a:t>
            </a:r>
            <a:r>
              <a:rPr spc="-10" dirty="0"/>
              <a:t>Otomasyon</a:t>
            </a:r>
            <a:r>
              <a:rPr spc="-105" dirty="0"/>
              <a:t> </a:t>
            </a:r>
            <a:r>
              <a:rPr dirty="0"/>
              <a:t>Mühendisliği</a:t>
            </a:r>
            <a:r>
              <a:rPr spc="-90" dirty="0"/>
              <a:t> </a:t>
            </a:r>
            <a:r>
              <a:rPr dirty="0"/>
              <a:t>Programı,</a:t>
            </a:r>
            <a:r>
              <a:rPr spc="-60" dirty="0"/>
              <a:t> </a:t>
            </a:r>
            <a:r>
              <a:rPr dirty="0"/>
              <a:t>"otomatik</a:t>
            </a:r>
            <a:r>
              <a:rPr spc="-105" dirty="0"/>
              <a:t> </a:t>
            </a:r>
            <a:r>
              <a:rPr spc="-10" dirty="0"/>
              <a:t>kontrol</a:t>
            </a:r>
            <a:r>
              <a:rPr spc="-70" dirty="0"/>
              <a:t> </a:t>
            </a:r>
            <a:r>
              <a:rPr dirty="0"/>
              <a:t>teorisi</a:t>
            </a:r>
            <a:r>
              <a:rPr spc="-110" dirty="0"/>
              <a:t> </a:t>
            </a:r>
            <a:r>
              <a:rPr spc="-25" dirty="0"/>
              <a:t>ve </a:t>
            </a:r>
            <a:r>
              <a:rPr dirty="0"/>
              <a:t>uygulamaları,</a:t>
            </a:r>
            <a:r>
              <a:rPr spc="-85" dirty="0"/>
              <a:t> </a:t>
            </a:r>
            <a:r>
              <a:rPr dirty="0"/>
              <a:t>endüstriyel</a:t>
            </a:r>
            <a:r>
              <a:rPr spc="-95" dirty="0"/>
              <a:t> </a:t>
            </a:r>
            <a:r>
              <a:rPr spc="-10" dirty="0"/>
              <a:t>otomasyon,</a:t>
            </a:r>
            <a:r>
              <a:rPr spc="-85" dirty="0"/>
              <a:t> </a:t>
            </a:r>
            <a:r>
              <a:rPr dirty="0"/>
              <a:t>ölçme</a:t>
            </a:r>
            <a:r>
              <a:rPr spc="-85" dirty="0"/>
              <a:t> </a:t>
            </a:r>
            <a:r>
              <a:rPr dirty="0"/>
              <a:t>ve</a:t>
            </a:r>
            <a:r>
              <a:rPr spc="-85" dirty="0"/>
              <a:t> </a:t>
            </a:r>
            <a:r>
              <a:rPr spc="-10" dirty="0"/>
              <a:t>enstrümantasyon,</a:t>
            </a:r>
            <a:r>
              <a:rPr spc="-95" dirty="0"/>
              <a:t> </a:t>
            </a:r>
            <a:r>
              <a:rPr spc="-10" dirty="0"/>
              <a:t>robotik, bilgisayar</a:t>
            </a:r>
            <a:r>
              <a:rPr spc="-100" dirty="0"/>
              <a:t> </a:t>
            </a:r>
            <a:r>
              <a:rPr dirty="0"/>
              <a:t>tabanlı</a:t>
            </a:r>
            <a:r>
              <a:rPr spc="-85" dirty="0"/>
              <a:t> </a:t>
            </a:r>
            <a:r>
              <a:rPr dirty="0"/>
              <a:t>endüstriyel</a:t>
            </a:r>
            <a:r>
              <a:rPr spc="-75" dirty="0"/>
              <a:t> </a:t>
            </a:r>
            <a:r>
              <a:rPr dirty="0"/>
              <a:t>bilişim</a:t>
            </a:r>
            <a:r>
              <a:rPr spc="-70" dirty="0"/>
              <a:t> </a:t>
            </a:r>
            <a:r>
              <a:rPr dirty="0"/>
              <a:t>sistemlerinin</a:t>
            </a:r>
            <a:r>
              <a:rPr spc="-95" dirty="0"/>
              <a:t> </a:t>
            </a:r>
            <a:r>
              <a:rPr dirty="0"/>
              <a:t>tasarımı</a:t>
            </a:r>
            <a:r>
              <a:rPr spc="-75" dirty="0"/>
              <a:t> </a:t>
            </a:r>
            <a:r>
              <a:rPr dirty="0"/>
              <a:t>ve</a:t>
            </a:r>
            <a:r>
              <a:rPr spc="-80" dirty="0"/>
              <a:t> </a:t>
            </a:r>
            <a:r>
              <a:rPr spc="-10" dirty="0"/>
              <a:t>uygulamaları" </a:t>
            </a:r>
            <a:r>
              <a:rPr dirty="0"/>
              <a:t>konularında</a:t>
            </a:r>
            <a:r>
              <a:rPr spc="-110" dirty="0"/>
              <a:t> </a:t>
            </a:r>
            <a:r>
              <a:rPr dirty="0"/>
              <a:t>eğitim</a:t>
            </a:r>
            <a:r>
              <a:rPr spc="-80" dirty="0"/>
              <a:t> </a:t>
            </a:r>
            <a:r>
              <a:rPr dirty="0"/>
              <a:t>verir</a:t>
            </a:r>
            <a:r>
              <a:rPr spc="-80" dirty="0"/>
              <a:t> </a:t>
            </a:r>
            <a:r>
              <a:rPr dirty="0"/>
              <a:t>ve</a:t>
            </a:r>
            <a:r>
              <a:rPr spc="-95" dirty="0"/>
              <a:t> </a:t>
            </a:r>
            <a:r>
              <a:rPr dirty="0"/>
              <a:t>araştırma</a:t>
            </a:r>
            <a:r>
              <a:rPr spc="-85" dirty="0"/>
              <a:t> </a:t>
            </a:r>
            <a:r>
              <a:rPr spc="-10" dirty="0"/>
              <a:t>yapar.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1903456" y="6427114"/>
            <a:ext cx="1809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solidFill>
                  <a:srgbClr val="888888"/>
                </a:solidFill>
                <a:latin typeface="Calibri"/>
                <a:cs typeface="Calibri"/>
              </a:rPr>
              <a:t>19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43000" y="84531"/>
            <a:ext cx="9417303" cy="736098"/>
          </a:xfrm>
          <a:prstGeom prst="rect">
            <a:avLst/>
          </a:prstGeom>
        </p:spPr>
        <p:txBody>
          <a:bodyPr vert="horz" wrap="square" lIns="0" tIns="119379" rIns="0" bIns="0" rtlCol="0">
            <a:spAutoFit/>
          </a:bodyPr>
          <a:lstStyle/>
          <a:p>
            <a:pPr marL="1805305">
              <a:lnSpc>
                <a:spcPct val="100000"/>
              </a:lnSpc>
              <a:spcBef>
                <a:spcPts val="95"/>
              </a:spcBef>
            </a:pPr>
            <a:r>
              <a:rPr lang="tr-TR" sz="4000" dirty="0" smtClean="0"/>
              <a:t>Bilişim ve </a:t>
            </a:r>
            <a:r>
              <a:rPr sz="4000" smtClean="0"/>
              <a:t>Bilgisayar</a:t>
            </a:r>
            <a:r>
              <a:rPr sz="4000" spc="-215" smtClean="0"/>
              <a:t> </a:t>
            </a:r>
            <a:r>
              <a:rPr sz="4000" spc="-10" dirty="0"/>
              <a:t>Mühendisliği</a:t>
            </a:r>
            <a:endParaRPr sz="4000"/>
          </a:p>
        </p:txBody>
      </p:sp>
      <p:sp>
        <p:nvSpPr>
          <p:cNvPr id="3" name="object 3"/>
          <p:cNvSpPr txBox="1"/>
          <p:nvPr/>
        </p:nvSpPr>
        <p:spPr>
          <a:xfrm>
            <a:off x="838200" y="1600201"/>
            <a:ext cx="11345545" cy="57278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4965" marR="5080" indent="-342900">
              <a:lnSpc>
                <a:spcPct val="100000"/>
              </a:lnSpc>
              <a:spcBef>
                <a:spcPts val="105"/>
              </a:spcBef>
              <a:buFont typeface="Arial"/>
              <a:buChar char="•"/>
              <a:tabLst>
                <a:tab pos="354965" algn="l"/>
              </a:tabLst>
            </a:pPr>
            <a:r>
              <a:rPr sz="3200" dirty="0">
                <a:latin typeface="Calibri"/>
                <a:cs typeface="Calibri"/>
              </a:rPr>
              <a:t>Bilgi</a:t>
            </a:r>
            <a:r>
              <a:rPr sz="3200" spc="-7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çağının</a:t>
            </a:r>
            <a:r>
              <a:rPr sz="3200" spc="-6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yeni</a:t>
            </a:r>
            <a:r>
              <a:rPr sz="3200" spc="-8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gereksinimlerini</a:t>
            </a:r>
            <a:r>
              <a:rPr sz="3200" spc="-7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karşılamak</a:t>
            </a:r>
            <a:r>
              <a:rPr sz="3200" spc="-6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amacıyla,</a:t>
            </a:r>
            <a:r>
              <a:rPr sz="3200" spc="-6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bilgisayar </a:t>
            </a:r>
            <a:r>
              <a:rPr sz="3200" dirty="0">
                <a:latin typeface="Calibri"/>
                <a:cs typeface="Calibri"/>
              </a:rPr>
              <a:t>bilimleri,</a:t>
            </a:r>
            <a:r>
              <a:rPr sz="3200" spc="-8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bilgi</a:t>
            </a:r>
            <a:r>
              <a:rPr sz="3200" spc="-9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sistemleri</a:t>
            </a:r>
            <a:r>
              <a:rPr sz="3200" spc="-9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ve</a:t>
            </a:r>
            <a:r>
              <a:rPr sz="3200" spc="-10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yazılım</a:t>
            </a:r>
            <a:r>
              <a:rPr sz="3200" spc="-100" dirty="0">
                <a:latin typeface="Calibri"/>
                <a:cs typeface="Calibri"/>
              </a:rPr>
              <a:t> </a:t>
            </a:r>
            <a:r>
              <a:rPr sz="3200">
                <a:latin typeface="Calibri"/>
                <a:cs typeface="Calibri"/>
              </a:rPr>
              <a:t>alanlarında</a:t>
            </a:r>
            <a:r>
              <a:rPr sz="3200" spc="-80">
                <a:latin typeface="Calibri"/>
                <a:cs typeface="Calibri"/>
              </a:rPr>
              <a:t> </a:t>
            </a:r>
            <a:r>
              <a:rPr lang="tr-TR" sz="3200" spc="-80" dirty="0" smtClean="0">
                <a:latin typeface="Calibri"/>
                <a:cs typeface="Calibri"/>
              </a:rPr>
              <a:t>çalışan </a:t>
            </a:r>
            <a:r>
              <a:rPr sz="3200" spc="-10" smtClean="0">
                <a:latin typeface="Calibri"/>
                <a:cs typeface="Calibri"/>
              </a:rPr>
              <a:t>mühendisler</a:t>
            </a:r>
            <a:r>
              <a:rPr lang="tr-TR" sz="3200" spc="-10" dirty="0" smtClean="0">
                <a:latin typeface="Calibri"/>
                <a:cs typeface="Calibri"/>
              </a:rPr>
              <a:t>.</a:t>
            </a:r>
            <a:endParaRPr lang="tr-TR" sz="3200" spc="-10" dirty="0">
              <a:latin typeface="Calibri"/>
              <a:cs typeface="Calibri"/>
            </a:endParaRPr>
          </a:p>
          <a:p>
            <a:pPr marL="354965" marR="5080" indent="-342900">
              <a:lnSpc>
                <a:spcPct val="100000"/>
              </a:lnSpc>
              <a:spcBef>
                <a:spcPts val="105"/>
              </a:spcBef>
              <a:tabLst>
                <a:tab pos="354965" algn="l"/>
              </a:tabLst>
            </a:pPr>
            <a:r>
              <a:rPr lang="tr-TR" sz="3200" spc="-10" dirty="0" smtClean="0">
                <a:latin typeface="Calibri"/>
                <a:cs typeface="Calibri"/>
              </a:rPr>
              <a:t>Bilişim sistemleri mühendisliğinin uzmanlık alanları</a:t>
            </a:r>
          </a:p>
          <a:p>
            <a:pPr>
              <a:buFont typeface="Arial" pitchFamily="34" charset="0"/>
              <a:buChar char="•"/>
            </a:pPr>
            <a:r>
              <a:rPr lang="tr-TR" sz="1600" dirty="0" smtClean="0"/>
              <a:t> Bilgisayar </a:t>
            </a:r>
            <a:r>
              <a:rPr lang="tr-TR" sz="1600" dirty="0"/>
              <a:t>Sistemleri, Mimarisi, Paralel İşleme</a:t>
            </a:r>
            <a:endParaRPr lang="tr-TR" sz="1600" dirty="0">
              <a:solidFill>
                <a:schemeClr val="tx1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tr-TR" sz="1600" dirty="0" smtClean="0"/>
              <a:t> Bilgisayar </a:t>
            </a:r>
            <a:r>
              <a:rPr lang="tr-TR" sz="1600" dirty="0"/>
              <a:t>Ağları, İletişim, Mobil Sistemler</a:t>
            </a:r>
          </a:p>
          <a:p>
            <a:pPr>
              <a:buFont typeface="Arial" pitchFamily="34" charset="0"/>
              <a:buChar char="•"/>
            </a:pPr>
            <a:r>
              <a:rPr lang="tr-TR" sz="1600" dirty="0" smtClean="0"/>
              <a:t> Hesaplamalı </a:t>
            </a:r>
            <a:r>
              <a:rPr lang="tr-TR" sz="1600" dirty="0"/>
              <a:t>Bilim ve Mühendislik</a:t>
            </a:r>
          </a:p>
          <a:p>
            <a:pPr>
              <a:buFont typeface="Arial" pitchFamily="34" charset="0"/>
              <a:buChar char="•"/>
            </a:pPr>
            <a:r>
              <a:rPr lang="tr-TR" sz="1600" dirty="0" smtClean="0"/>
              <a:t> İşaret</a:t>
            </a:r>
            <a:r>
              <a:rPr lang="tr-TR" sz="1600" dirty="0"/>
              <a:t>, Görüntü ve Ses İşleme</a:t>
            </a:r>
          </a:p>
          <a:p>
            <a:pPr>
              <a:buFont typeface="Arial" pitchFamily="34" charset="0"/>
              <a:buChar char="•"/>
            </a:pPr>
            <a:r>
              <a:rPr lang="tr-TR" sz="1600" dirty="0" smtClean="0"/>
              <a:t> Robotik</a:t>
            </a:r>
            <a:endParaRPr lang="tr-TR" sz="1600" dirty="0"/>
          </a:p>
          <a:p>
            <a:pPr>
              <a:buFont typeface="Arial" pitchFamily="34" charset="0"/>
              <a:buChar char="•"/>
            </a:pPr>
            <a:r>
              <a:rPr lang="tr-TR" sz="1600" dirty="0" smtClean="0"/>
              <a:t> Gömülü </a:t>
            </a:r>
            <a:r>
              <a:rPr lang="tr-TR" sz="1600" dirty="0"/>
              <a:t>Sistemler</a:t>
            </a:r>
          </a:p>
          <a:p>
            <a:pPr>
              <a:buFont typeface="Arial" pitchFamily="34" charset="0"/>
              <a:buChar char="•"/>
            </a:pPr>
            <a:r>
              <a:rPr lang="tr-TR" sz="1600" dirty="0" smtClean="0"/>
              <a:t> Programlama </a:t>
            </a:r>
            <a:r>
              <a:rPr lang="tr-TR" sz="1600" dirty="0"/>
              <a:t>Dilleri ve İşletim Sistemleri</a:t>
            </a:r>
          </a:p>
          <a:p>
            <a:pPr>
              <a:buFont typeface="Arial" pitchFamily="34" charset="0"/>
              <a:buChar char="•"/>
            </a:pPr>
            <a:r>
              <a:rPr lang="tr-TR" sz="1600" dirty="0" smtClean="0"/>
              <a:t> </a:t>
            </a:r>
            <a:r>
              <a:rPr lang="tr-TR" sz="1600" dirty="0" err="1" smtClean="0"/>
              <a:t>Biyo</a:t>
            </a:r>
            <a:r>
              <a:rPr lang="tr-TR" sz="1600" dirty="0" smtClean="0"/>
              <a:t>-İnformatik </a:t>
            </a:r>
            <a:r>
              <a:rPr lang="tr-TR" sz="1600" dirty="0"/>
              <a:t>Ve Sağlık Uygulamaları</a:t>
            </a:r>
          </a:p>
          <a:p>
            <a:pPr>
              <a:buFont typeface="Arial" pitchFamily="34" charset="0"/>
              <a:buChar char="•"/>
            </a:pPr>
            <a:r>
              <a:rPr lang="tr-TR" sz="1600" dirty="0" smtClean="0"/>
              <a:t> Bulut </a:t>
            </a:r>
            <a:r>
              <a:rPr lang="tr-TR" sz="1600" dirty="0"/>
              <a:t>Bilişim ve Uygulamaları</a:t>
            </a:r>
          </a:p>
          <a:p>
            <a:pPr>
              <a:buFont typeface="Arial" pitchFamily="34" charset="0"/>
              <a:buChar char="•"/>
            </a:pPr>
            <a:r>
              <a:rPr lang="tr-TR" sz="1600" dirty="0" smtClean="0"/>
              <a:t> Yapay </a:t>
            </a:r>
            <a:r>
              <a:rPr lang="tr-TR" sz="1600" dirty="0"/>
              <a:t>Zeka </a:t>
            </a:r>
            <a:r>
              <a:rPr lang="tr-TR" sz="1600" dirty="0" smtClean="0"/>
              <a:t>Uygulamaları</a:t>
            </a:r>
          </a:p>
          <a:p>
            <a:pPr>
              <a:buFont typeface="Arial" pitchFamily="34" charset="0"/>
              <a:buChar char="•"/>
            </a:pPr>
            <a:r>
              <a:rPr lang="tr-TR" sz="1600" dirty="0"/>
              <a:t> </a:t>
            </a:r>
            <a:r>
              <a:rPr lang="tr-TR" sz="1600" dirty="0" smtClean="0"/>
              <a:t>Büyük Veri</a:t>
            </a:r>
            <a:endParaRPr lang="tr-TR" sz="1600" dirty="0"/>
          </a:p>
          <a:p>
            <a:pPr marL="354965" marR="5080" indent="-342900">
              <a:lnSpc>
                <a:spcPct val="100000"/>
              </a:lnSpc>
              <a:spcBef>
                <a:spcPts val="105"/>
              </a:spcBef>
              <a:tabLst>
                <a:tab pos="354965" algn="l"/>
              </a:tabLst>
            </a:pPr>
            <a:endParaRPr lang="tr-TR" sz="3200" spc="-10" dirty="0" smtClean="0">
              <a:latin typeface="Calibri"/>
              <a:cs typeface="Calibri"/>
            </a:endParaRPr>
          </a:p>
          <a:p>
            <a:pPr marL="354965" marR="5080" indent="-342900">
              <a:lnSpc>
                <a:spcPct val="100000"/>
              </a:lnSpc>
              <a:spcBef>
                <a:spcPts val="105"/>
              </a:spcBef>
              <a:tabLst>
                <a:tab pos="354965" algn="l"/>
              </a:tabLst>
            </a:pPr>
            <a:endParaRPr lang="tr-TR" sz="3200" spc="-10" dirty="0">
              <a:latin typeface="Calibri"/>
              <a:cs typeface="Calibri"/>
            </a:endParaRPr>
          </a:p>
          <a:p>
            <a:pPr marL="354965" marR="5080" indent="-342900">
              <a:lnSpc>
                <a:spcPct val="100000"/>
              </a:lnSpc>
              <a:spcBef>
                <a:spcPts val="105"/>
              </a:spcBef>
              <a:tabLst>
                <a:tab pos="354965" algn="l"/>
              </a:tabLst>
            </a:pPr>
            <a:r>
              <a:rPr lang="tr-TR" sz="3200" spc="-10" dirty="0" smtClean="0">
                <a:latin typeface="Calibri"/>
                <a:cs typeface="Calibri"/>
              </a:rPr>
              <a:t> 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903456" y="6427114"/>
            <a:ext cx="1809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solidFill>
                  <a:srgbClr val="888888"/>
                </a:solidFill>
                <a:latin typeface="Calibri"/>
                <a:cs typeface="Calibri"/>
              </a:rPr>
              <a:t>20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90397" rIns="0" bIns="0" rtlCol="0">
            <a:spAutoFit/>
          </a:bodyPr>
          <a:lstStyle/>
          <a:p>
            <a:pPr marL="3356610">
              <a:lnSpc>
                <a:spcPct val="100000"/>
              </a:lnSpc>
              <a:spcBef>
                <a:spcPts val="105"/>
              </a:spcBef>
            </a:pPr>
            <a:r>
              <a:rPr spc="-10" dirty="0"/>
              <a:t>Alanlar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18819" y="1612214"/>
            <a:ext cx="10893425" cy="378565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700" spc="-20" dirty="0">
                <a:latin typeface="Calibri"/>
                <a:cs typeface="Calibri"/>
              </a:rPr>
              <a:t>Tasarım</a:t>
            </a:r>
            <a:r>
              <a:rPr sz="2700" spc="-20">
                <a:latin typeface="Calibri"/>
                <a:cs typeface="Calibri"/>
              </a:rPr>
              <a:t>,</a:t>
            </a:r>
            <a:r>
              <a:rPr sz="2700" spc="-70">
                <a:latin typeface="Calibri"/>
                <a:cs typeface="Calibri"/>
              </a:rPr>
              <a:t> </a:t>
            </a:r>
            <a:r>
              <a:rPr sz="2700" smtClean="0">
                <a:latin typeface="Calibri"/>
                <a:cs typeface="Calibri"/>
              </a:rPr>
              <a:t>projelendirme</a:t>
            </a:r>
            <a:r>
              <a:rPr sz="2700">
                <a:latin typeface="Calibri"/>
                <a:cs typeface="Calibri"/>
              </a:rPr>
              <a:t>,</a:t>
            </a:r>
            <a:r>
              <a:rPr sz="2700" spc="-75">
                <a:latin typeface="Calibri"/>
                <a:cs typeface="Calibri"/>
              </a:rPr>
              <a:t> </a:t>
            </a:r>
            <a:r>
              <a:rPr sz="2700" spc="-10" smtClean="0">
                <a:latin typeface="Calibri"/>
                <a:cs typeface="Calibri"/>
              </a:rPr>
              <a:t>gerçekleştirme</a:t>
            </a:r>
            <a:r>
              <a:rPr sz="2700" spc="-10">
                <a:latin typeface="Calibri"/>
                <a:cs typeface="Calibri"/>
              </a:rPr>
              <a:t>,</a:t>
            </a:r>
            <a:r>
              <a:rPr sz="2700" spc="-60">
                <a:latin typeface="Calibri"/>
                <a:cs typeface="Calibri"/>
              </a:rPr>
              <a:t> </a:t>
            </a:r>
            <a:r>
              <a:rPr sz="2700" smtClean="0">
                <a:latin typeface="Calibri"/>
                <a:cs typeface="Calibri"/>
              </a:rPr>
              <a:t>izleme</a:t>
            </a:r>
            <a:r>
              <a:rPr sz="2700" dirty="0">
                <a:latin typeface="Calibri"/>
                <a:cs typeface="Calibri"/>
              </a:rPr>
              <a:t>,</a:t>
            </a:r>
            <a:r>
              <a:rPr sz="2700" spc="-65" dirty="0">
                <a:latin typeface="Calibri"/>
                <a:cs typeface="Calibri"/>
              </a:rPr>
              <a:t> </a:t>
            </a:r>
            <a:r>
              <a:rPr sz="2700" spc="-10" dirty="0">
                <a:latin typeface="Calibri"/>
                <a:cs typeface="Calibri"/>
              </a:rPr>
              <a:t>ekonomi</a:t>
            </a:r>
            <a:r>
              <a:rPr sz="2700" spc="-50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ve</a:t>
            </a:r>
            <a:r>
              <a:rPr sz="2700" spc="-65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yönetilmesi</a:t>
            </a:r>
            <a:r>
              <a:rPr sz="2700" spc="-60" dirty="0">
                <a:latin typeface="Calibri"/>
                <a:cs typeface="Calibri"/>
              </a:rPr>
              <a:t> </a:t>
            </a:r>
            <a:r>
              <a:rPr sz="2700" spc="-25" dirty="0">
                <a:latin typeface="Calibri"/>
                <a:cs typeface="Calibri"/>
              </a:rPr>
              <a:t>ile </a:t>
            </a:r>
            <a:r>
              <a:rPr sz="2700" dirty="0">
                <a:latin typeface="Calibri"/>
                <a:cs typeface="Calibri"/>
              </a:rPr>
              <a:t>ilgili</a:t>
            </a:r>
            <a:r>
              <a:rPr sz="2700" spc="-40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bilimsel</a:t>
            </a:r>
            <a:r>
              <a:rPr sz="2700" spc="-55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ve</a:t>
            </a:r>
            <a:r>
              <a:rPr sz="2700" spc="-60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teknolojik</a:t>
            </a:r>
            <a:r>
              <a:rPr sz="2700" spc="-60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konuları</a:t>
            </a:r>
            <a:r>
              <a:rPr sz="2700" spc="-55" dirty="0">
                <a:latin typeface="Calibri"/>
                <a:cs typeface="Calibri"/>
              </a:rPr>
              <a:t> </a:t>
            </a:r>
            <a:r>
              <a:rPr sz="2700" spc="-10" dirty="0">
                <a:latin typeface="Calibri"/>
                <a:cs typeface="Calibri"/>
              </a:rPr>
              <a:t>kapsayan</a:t>
            </a:r>
            <a:r>
              <a:rPr sz="2700" spc="-80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bir</a:t>
            </a:r>
            <a:r>
              <a:rPr sz="2700" spc="-55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mühendislikler</a:t>
            </a:r>
            <a:r>
              <a:rPr sz="2700" spc="-80" dirty="0">
                <a:latin typeface="Calibri"/>
                <a:cs typeface="Calibri"/>
              </a:rPr>
              <a:t> </a:t>
            </a:r>
            <a:r>
              <a:rPr sz="2700" spc="-10">
                <a:latin typeface="Calibri"/>
                <a:cs typeface="Calibri"/>
              </a:rPr>
              <a:t>grubudur</a:t>
            </a:r>
            <a:r>
              <a:rPr sz="2700" spc="-10" smtClean="0">
                <a:latin typeface="Calibri"/>
                <a:cs typeface="Calibri"/>
              </a:rPr>
              <a:t>.</a:t>
            </a:r>
            <a:endParaRPr lang="tr-TR" sz="2700" spc="-10" dirty="0" smtClean="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  <a:spcBef>
                <a:spcPts val="100"/>
              </a:spcBef>
            </a:pPr>
            <a:endParaRPr sz="27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spcBef>
                <a:spcPts val="650"/>
              </a:spcBef>
              <a:buFont typeface="Arial"/>
              <a:buChar char="•"/>
              <a:tabLst>
                <a:tab pos="354965" algn="l"/>
              </a:tabLst>
            </a:pPr>
            <a:r>
              <a:rPr sz="2700" spc="-10" dirty="0">
                <a:latin typeface="Calibri"/>
                <a:cs typeface="Calibri"/>
              </a:rPr>
              <a:t>Elektrik</a:t>
            </a:r>
            <a:endParaRPr sz="27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spcBef>
                <a:spcPts val="650"/>
              </a:spcBef>
              <a:buFont typeface="Arial"/>
              <a:buChar char="•"/>
              <a:tabLst>
                <a:tab pos="354965" algn="l"/>
              </a:tabLst>
            </a:pPr>
            <a:r>
              <a:rPr sz="2700" spc="-10" dirty="0">
                <a:latin typeface="Calibri"/>
                <a:cs typeface="Calibri"/>
              </a:rPr>
              <a:t>Elektronik</a:t>
            </a:r>
            <a:endParaRPr sz="27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spcBef>
                <a:spcPts val="645"/>
              </a:spcBef>
              <a:buFont typeface="Arial"/>
              <a:buChar char="•"/>
              <a:tabLst>
                <a:tab pos="354965" algn="l"/>
              </a:tabLst>
            </a:pPr>
            <a:r>
              <a:rPr sz="2700" spc="-10" dirty="0">
                <a:latin typeface="Calibri"/>
                <a:cs typeface="Calibri"/>
              </a:rPr>
              <a:t>Bilgisayar</a:t>
            </a:r>
            <a:endParaRPr sz="27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spcBef>
                <a:spcPts val="650"/>
              </a:spcBef>
              <a:buFont typeface="Arial"/>
              <a:buChar char="•"/>
              <a:tabLst>
                <a:tab pos="354965" algn="l"/>
              </a:tabLst>
            </a:pPr>
            <a:r>
              <a:rPr sz="2700" spc="-10" dirty="0">
                <a:latin typeface="Calibri"/>
                <a:cs typeface="Calibri"/>
              </a:rPr>
              <a:t>Haberleşme</a:t>
            </a:r>
            <a:endParaRPr sz="27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spcBef>
                <a:spcPts val="650"/>
              </a:spcBef>
              <a:buFont typeface="Arial"/>
              <a:buChar char="•"/>
              <a:tabLst>
                <a:tab pos="354965" algn="l"/>
              </a:tabLst>
            </a:pPr>
            <a:r>
              <a:rPr sz="2700" spc="-10" dirty="0">
                <a:latin typeface="Calibri"/>
                <a:cs typeface="Calibri"/>
              </a:rPr>
              <a:t>Kontrol</a:t>
            </a:r>
            <a:r>
              <a:rPr sz="2700" spc="-65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ve</a:t>
            </a:r>
            <a:r>
              <a:rPr sz="2700" spc="-65" dirty="0">
                <a:latin typeface="Calibri"/>
                <a:cs typeface="Calibri"/>
              </a:rPr>
              <a:t> </a:t>
            </a:r>
            <a:r>
              <a:rPr sz="2700" spc="-10" dirty="0">
                <a:latin typeface="Calibri"/>
                <a:cs typeface="Calibri"/>
              </a:rPr>
              <a:t>Otomasyon</a:t>
            </a:r>
            <a:endParaRPr sz="27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12140" y="990600"/>
            <a:ext cx="8379460" cy="408829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00"/>
              </a:spcBef>
              <a:buFont typeface="Wingdings"/>
              <a:buChar char=""/>
              <a:tabLst>
                <a:tab pos="354965" algn="l"/>
              </a:tabLst>
            </a:pPr>
            <a:r>
              <a:rPr sz="2400" b="1" spc="-40" dirty="0">
                <a:latin typeface="Calibri"/>
                <a:cs typeface="Calibri"/>
              </a:rPr>
              <a:t>Tanı</a:t>
            </a:r>
            <a:r>
              <a:rPr sz="2400" b="1" spc="-7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ve</a:t>
            </a:r>
            <a:r>
              <a:rPr sz="2400" b="1" spc="-7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tedavi</a:t>
            </a:r>
            <a:r>
              <a:rPr sz="2400" b="1" spc="-6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amacıyla</a:t>
            </a:r>
            <a:r>
              <a:rPr sz="2400" b="1" spc="-9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kullanılan</a:t>
            </a:r>
            <a:r>
              <a:rPr sz="2400" b="1" spc="-65" dirty="0">
                <a:latin typeface="Calibri"/>
                <a:cs typeface="Calibri"/>
              </a:rPr>
              <a:t> </a:t>
            </a:r>
            <a:r>
              <a:rPr sz="2400" b="1" spc="-10">
                <a:latin typeface="Calibri"/>
                <a:cs typeface="Calibri"/>
              </a:rPr>
              <a:t>yöntemler</a:t>
            </a:r>
            <a:r>
              <a:rPr sz="2400" b="1" spc="-10" smtClean="0">
                <a:latin typeface="Calibri"/>
                <a:cs typeface="Calibri"/>
              </a:rPr>
              <a:t>:</a:t>
            </a:r>
            <a:endParaRPr lang="tr-TR" sz="2400" b="1" spc="-10" dirty="0" smtClean="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spcBef>
                <a:spcPts val="100"/>
              </a:spcBef>
              <a:tabLst>
                <a:tab pos="354965" algn="l"/>
              </a:tabLst>
            </a:pPr>
            <a:endParaRPr sz="24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buFont typeface="Arial"/>
              <a:buChar char="•"/>
              <a:tabLst>
                <a:tab pos="354965" algn="l"/>
              </a:tabLst>
            </a:pPr>
            <a:r>
              <a:rPr sz="2400" spc="-10" dirty="0">
                <a:latin typeface="Calibri"/>
                <a:cs typeface="Calibri"/>
              </a:rPr>
              <a:t>Röntgen</a:t>
            </a:r>
            <a:endParaRPr sz="24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buFont typeface="Arial"/>
              <a:buChar char="•"/>
              <a:tabLst>
                <a:tab pos="354965" algn="l"/>
              </a:tabLst>
            </a:pPr>
            <a:r>
              <a:rPr sz="2400" spc="-30" dirty="0">
                <a:latin typeface="Calibri"/>
                <a:cs typeface="Calibri"/>
              </a:rPr>
              <a:t>Tomografi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ve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>
                <a:latin typeface="Calibri"/>
                <a:cs typeface="Calibri"/>
              </a:rPr>
              <a:t>Bilgisayarlı</a:t>
            </a:r>
            <a:r>
              <a:rPr sz="2400" spc="-105">
                <a:latin typeface="Calibri"/>
                <a:cs typeface="Calibri"/>
              </a:rPr>
              <a:t> </a:t>
            </a:r>
            <a:r>
              <a:rPr sz="2400" spc="-10" smtClean="0">
                <a:latin typeface="Calibri"/>
                <a:cs typeface="Calibri"/>
              </a:rPr>
              <a:t>Tomografi</a:t>
            </a:r>
            <a:r>
              <a:rPr lang="tr-TR" sz="2400" spc="-10" dirty="0" smtClean="0">
                <a:latin typeface="Calibri"/>
                <a:cs typeface="Calibri"/>
              </a:rPr>
              <a:t> </a:t>
            </a:r>
            <a:r>
              <a:rPr sz="2400" spc="-10" smtClean="0">
                <a:latin typeface="Calibri"/>
                <a:cs typeface="Calibri"/>
              </a:rPr>
              <a:t>(</a:t>
            </a:r>
            <a:r>
              <a:rPr sz="2400" spc="-10" dirty="0">
                <a:latin typeface="Calibri"/>
                <a:cs typeface="Calibri"/>
              </a:rPr>
              <a:t>CT)</a:t>
            </a:r>
            <a:endParaRPr sz="24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buFont typeface="Arial"/>
              <a:buChar char="•"/>
              <a:tabLst>
                <a:tab pos="354965" algn="l"/>
              </a:tabLst>
            </a:pPr>
            <a:r>
              <a:rPr sz="2400" spc="-10" dirty="0">
                <a:latin typeface="Calibri"/>
                <a:cs typeface="Calibri"/>
              </a:rPr>
              <a:t>Manyetik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spc="-10">
                <a:latin typeface="Calibri"/>
                <a:cs typeface="Calibri"/>
              </a:rPr>
              <a:t>Rezonans</a:t>
            </a:r>
            <a:r>
              <a:rPr sz="2400" spc="-75">
                <a:latin typeface="Calibri"/>
                <a:cs typeface="Calibri"/>
              </a:rPr>
              <a:t> </a:t>
            </a:r>
            <a:r>
              <a:rPr sz="2400" spc="-10" smtClean="0">
                <a:latin typeface="Calibri"/>
                <a:cs typeface="Calibri"/>
              </a:rPr>
              <a:t>Görüntüleme</a:t>
            </a:r>
            <a:r>
              <a:rPr lang="tr-TR" sz="2400" spc="-10" dirty="0" smtClean="0">
                <a:latin typeface="Calibri"/>
                <a:cs typeface="Calibri"/>
              </a:rPr>
              <a:t> </a:t>
            </a:r>
            <a:r>
              <a:rPr sz="2400" spc="-10" smtClean="0">
                <a:latin typeface="Calibri"/>
                <a:cs typeface="Calibri"/>
              </a:rPr>
              <a:t>(</a:t>
            </a:r>
            <a:r>
              <a:rPr sz="2400" spc="-10" dirty="0">
                <a:latin typeface="Calibri"/>
                <a:cs typeface="Calibri"/>
              </a:rPr>
              <a:t>MR)</a:t>
            </a:r>
            <a:endParaRPr sz="24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354965" algn="l"/>
              </a:tabLst>
            </a:pPr>
            <a:r>
              <a:rPr sz="2400" spc="-10" dirty="0">
                <a:latin typeface="Calibri"/>
                <a:cs typeface="Calibri"/>
              </a:rPr>
              <a:t>Pozitron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>
                <a:latin typeface="Calibri"/>
                <a:cs typeface="Calibri"/>
              </a:rPr>
              <a:t>Emsiyon</a:t>
            </a:r>
            <a:r>
              <a:rPr sz="2400" spc="-70">
                <a:latin typeface="Calibri"/>
                <a:cs typeface="Calibri"/>
              </a:rPr>
              <a:t> </a:t>
            </a:r>
            <a:r>
              <a:rPr sz="2400" spc="-10" smtClean="0">
                <a:latin typeface="Calibri"/>
                <a:cs typeface="Calibri"/>
              </a:rPr>
              <a:t>Yöntemleri</a:t>
            </a:r>
            <a:r>
              <a:rPr lang="tr-TR" sz="2400" spc="-10" dirty="0" smtClean="0">
                <a:latin typeface="Calibri"/>
                <a:cs typeface="Calibri"/>
              </a:rPr>
              <a:t> </a:t>
            </a:r>
            <a:r>
              <a:rPr sz="2400" spc="-10" smtClean="0">
                <a:latin typeface="Calibri"/>
                <a:cs typeface="Calibri"/>
              </a:rPr>
              <a:t>(</a:t>
            </a:r>
            <a:r>
              <a:rPr sz="2400" spc="-10" dirty="0">
                <a:latin typeface="Calibri"/>
                <a:cs typeface="Calibri"/>
              </a:rPr>
              <a:t>PET)</a:t>
            </a:r>
            <a:endParaRPr sz="24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buFont typeface="Arial"/>
              <a:buChar char="•"/>
              <a:tabLst>
                <a:tab pos="354965" algn="l"/>
              </a:tabLst>
            </a:pPr>
            <a:r>
              <a:rPr sz="2400" dirty="0">
                <a:latin typeface="Calibri"/>
                <a:cs typeface="Calibri"/>
              </a:rPr>
              <a:t>Bilgisayarlı</a:t>
            </a:r>
            <a:r>
              <a:rPr sz="2400" spc="-110" dirty="0">
                <a:latin typeface="Calibri"/>
                <a:cs typeface="Calibri"/>
              </a:rPr>
              <a:t> </a:t>
            </a:r>
            <a:r>
              <a:rPr sz="2400" spc="-60" dirty="0">
                <a:latin typeface="Calibri"/>
                <a:cs typeface="Calibri"/>
              </a:rPr>
              <a:t>Tek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Foton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>
                <a:latin typeface="Calibri"/>
                <a:cs typeface="Calibri"/>
              </a:rPr>
              <a:t>Emisyon</a:t>
            </a:r>
            <a:r>
              <a:rPr sz="2400" spc="-100">
                <a:latin typeface="Calibri"/>
                <a:cs typeface="Calibri"/>
              </a:rPr>
              <a:t> </a:t>
            </a:r>
            <a:r>
              <a:rPr sz="2400" spc="-25" smtClean="0">
                <a:latin typeface="Calibri"/>
                <a:cs typeface="Calibri"/>
              </a:rPr>
              <a:t>Tomografisi</a:t>
            </a:r>
            <a:r>
              <a:rPr lang="tr-TR" sz="2400" spc="-25" dirty="0" smtClean="0">
                <a:latin typeface="Calibri"/>
                <a:cs typeface="Calibri"/>
              </a:rPr>
              <a:t> </a:t>
            </a:r>
            <a:r>
              <a:rPr sz="2400" spc="-25" smtClean="0">
                <a:latin typeface="Calibri"/>
                <a:cs typeface="Calibri"/>
              </a:rPr>
              <a:t>(</a:t>
            </a:r>
            <a:r>
              <a:rPr sz="2400" spc="-70" smtClean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SPECT)</a:t>
            </a:r>
            <a:endParaRPr sz="24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buFont typeface="Arial"/>
              <a:buChar char="•"/>
              <a:tabLst>
                <a:tab pos="354965" algn="l"/>
              </a:tabLst>
            </a:pPr>
            <a:r>
              <a:rPr sz="2400" dirty="0">
                <a:latin typeface="Calibri"/>
                <a:cs typeface="Calibri"/>
              </a:rPr>
              <a:t>Nükleer</a:t>
            </a:r>
            <a:r>
              <a:rPr sz="2400" spc="-10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Tıp</a:t>
            </a:r>
            <a:r>
              <a:rPr sz="2400" spc="-9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Yöntemleri</a:t>
            </a:r>
            <a:endParaRPr sz="24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buFont typeface="Arial"/>
              <a:buChar char="•"/>
              <a:tabLst>
                <a:tab pos="354965" algn="l"/>
              </a:tabLst>
            </a:pPr>
            <a:r>
              <a:rPr sz="2400" spc="-10" dirty="0">
                <a:latin typeface="Calibri"/>
                <a:cs typeface="Calibri"/>
              </a:rPr>
              <a:t>Ultrases</a:t>
            </a:r>
            <a:endParaRPr sz="24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buFont typeface="Arial"/>
              <a:buChar char="•"/>
              <a:tabLst>
                <a:tab pos="354965" algn="l"/>
              </a:tabLst>
            </a:pPr>
            <a:r>
              <a:rPr sz="2400" spc="-10" dirty="0">
                <a:latin typeface="Calibri"/>
                <a:cs typeface="Calibri"/>
              </a:rPr>
              <a:t>Mamografi</a:t>
            </a:r>
            <a:endParaRPr sz="24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buFont typeface="Arial"/>
              <a:buChar char="•"/>
              <a:tabLst>
                <a:tab pos="354965" algn="l"/>
              </a:tabLst>
            </a:pPr>
            <a:r>
              <a:rPr sz="2400" spc="-30" dirty="0">
                <a:latin typeface="Calibri"/>
                <a:cs typeface="Calibri"/>
              </a:rPr>
              <a:t>Ve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x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ışını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kullanılan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bazı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yöntemler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903456" y="6427114"/>
            <a:ext cx="1809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solidFill>
                  <a:srgbClr val="888888"/>
                </a:solidFill>
                <a:latin typeface="Calibri"/>
                <a:cs typeface="Calibri"/>
              </a:rPr>
              <a:t>21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210050" y="8636"/>
            <a:ext cx="485394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dirty="0"/>
              <a:t>Biomedical</a:t>
            </a:r>
            <a:r>
              <a:rPr sz="4000" spc="-195" dirty="0"/>
              <a:t> </a:t>
            </a:r>
            <a:r>
              <a:rPr sz="4000" spc="-10" dirty="0"/>
              <a:t>Engineering</a:t>
            </a:r>
            <a:endParaRPr sz="40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903456" y="6427114"/>
            <a:ext cx="1809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solidFill>
                  <a:srgbClr val="888888"/>
                </a:solidFill>
                <a:latin typeface="Calibri"/>
                <a:cs typeface="Calibri"/>
              </a:rPr>
              <a:t>22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05400" y="256793"/>
            <a:ext cx="6731254" cy="6223127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0088" y="-20066"/>
            <a:ext cx="57257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i="1" dirty="0">
                <a:solidFill>
                  <a:srgbClr val="FF0000"/>
                </a:solidFill>
                <a:latin typeface="Calibri"/>
                <a:cs typeface="Calibri"/>
              </a:rPr>
              <a:t>Mechatronics</a:t>
            </a:r>
            <a:r>
              <a:rPr sz="2400" b="1" i="1" spc="-3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dirty="0"/>
              <a:t>–</a:t>
            </a:r>
            <a:r>
              <a:rPr sz="2400" spc="-55" dirty="0"/>
              <a:t> </a:t>
            </a:r>
            <a:r>
              <a:rPr sz="2400" dirty="0"/>
              <a:t>a</a:t>
            </a:r>
            <a:r>
              <a:rPr sz="2400" spc="-70" dirty="0"/>
              <a:t> </a:t>
            </a:r>
            <a:r>
              <a:rPr sz="2400" dirty="0"/>
              <a:t>design</a:t>
            </a:r>
            <a:r>
              <a:rPr sz="2400" spc="-65" dirty="0"/>
              <a:t> </a:t>
            </a:r>
            <a:r>
              <a:rPr sz="2400" dirty="0"/>
              <a:t>process</a:t>
            </a:r>
            <a:r>
              <a:rPr sz="2400" spc="-60" dirty="0"/>
              <a:t> </a:t>
            </a:r>
            <a:r>
              <a:rPr sz="2400" dirty="0"/>
              <a:t>that</a:t>
            </a:r>
            <a:r>
              <a:rPr sz="2400" spc="-70" dirty="0"/>
              <a:t> </a:t>
            </a:r>
            <a:r>
              <a:rPr sz="2400" spc="-10" dirty="0"/>
              <a:t>includes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7332" y="825500"/>
            <a:ext cx="2983230" cy="1882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6899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Mechanical</a:t>
            </a:r>
            <a:r>
              <a:rPr sz="2400" spc="-114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engineering </a:t>
            </a:r>
            <a:r>
              <a:rPr sz="2400" dirty="0">
                <a:latin typeface="Calibri"/>
                <a:cs typeface="Calibri"/>
              </a:rPr>
              <a:t>Electrical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engineering </a:t>
            </a:r>
            <a:r>
              <a:rPr sz="2400" dirty="0">
                <a:latin typeface="Calibri"/>
                <a:cs typeface="Calibri"/>
              </a:rPr>
              <a:t>Control</a:t>
            </a:r>
            <a:r>
              <a:rPr sz="2400" spc="-9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engineering </a:t>
            </a:r>
            <a:r>
              <a:rPr sz="2400" dirty="0">
                <a:latin typeface="Calibri"/>
                <a:cs typeface="Calibri"/>
              </a:rPr>
              <a:t>Computer</a:t>
            </a:r>
            <a:r>
              <a:rPr sz="2400" spc="-1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engineering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903456" y="6427114"/>
            <a:ext cx="1809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solidFill>
                  <a:srgbClr val="888888"/>
                </a:solidFill>
                <a:latin typeface="Calibri"/>
                <a:cs typeface="Calibri"/>
              </a:rPr>
              <a:t>23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445747" y="1708397"/>
            <a:ext cx="2849884" cy="1054614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0145014" y="1984629"/>
            <a:ext cx="145097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10" dirty="0">
                <a:solidFill>
                  <a:srgbClr val="FFFF00"/>
                </a:solidFill>
                <a:latin typeface="Calibri"/>
                <a:cs typeface="Calibri"/>
              </a:rPr>
              <a:t>Actuators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357112" y="1408167"/>
            <a:ext cx="4258059" cy="1569728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4937252" y="1728597"/>
            <a:ext cx="3091180" cy="878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27660" marR="5080" indent="-315595">
              <a:lnSpc>
                <a:spcPct val="100000"/>
              </a:lnSpc>
              <a:spcBef>
                <a:spcPts val="95"/>
              </a:spcBef>
            </a:pPr>
            <a:r>
              <a:rPr sz="2800" b="1" spc="-20" dirty="0">
                <a:solidFill>
                  <a:srgbClr val="FFFF00"/>
                </a:solidFill>
                <a:latin typeface="Calibri"/>
                <a:cs typeface="Calibri"/>
              </a:rPr>
              <a:t>Microprocessors</a:t>
            </a:r>
            <a:r>
              <a:rPr sz="2800" b="1" spc="-35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2800" b="1" spc="-25" dirty="0">
                <a:solidFill>
                  <a:srgbClr val="FFFF00"/>
                </a:solidFill>
                <a:latin typeface="Calibri"/>
                <a:cs typeface="Calibri"/>
              </a:rPr>
              <a:t>and </a:t>
            </a:r>
            <a:r>
              <a:rPr sz="2800" b="1" spc="-10" dirty="0">
                <a:solidFill>
                  <a:srgbClr val="FFFF00"/>
                </a:solidFill>
                <a:latin typeface="Calibri"/>
                <a:cs typeface="Calibri"/>
              </a:rPr>
              <a:t>Microcontrollers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36448" y="1609337"/>
            <a:ext cx="2880360" cy="1095762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311655" y="1873123"/>
            <a:ext cx="132524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spc="-10" dirty="0">
                <a:solidFill>
                  <a:srgbClr val="FFFF00"/>
                </a:solidFill>
                <a:latin typeface="Calibri"/>
                <a:cs typeface="Calibri"/>
              </a:rPr>
              <a:t>Sensors</a:t>
            </a:r>
            <a:endParaRPr sz="3200">
              <a:latin typeface="Calibri"/>
              <a:cs typeface="Calibri"/>
            </a:endParaRPr>
          </a:p>
        </p:txBody>
      </p:sp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669533" y="3331464"/>
            <a:ext cx="3633217" cy="1229868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5808726" y="3662629"/>
            <a:ext cx="1350645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spc="-10" dirty="0">
                <a:solidFill>
                  <a:srgbClr val="FFFF00"/>
                </a:solidFill>
                <a:latin typeface="Calibri"/>
                <a:cs typeface="Calibri"/>
              </a:rPr>
              <a:t>Product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48334" y="4813172"/>
            <a:ext cx="11259185" cy="96180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alibri"/>
                <a:cs typeface="Calibri"/>
              </a:rPr>
              <a:t>(Robot,</a:t>
            </a:r>
            <a:r>
              <a:rPr sz="2000" spc="-8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Autonomous</a:t>
            </a:r>
            <a:r>
              <a:rPr sz="2000" spc="-85" dirty="0">
                <a:latin typeface="Calibri"/>
                <a:cs typeface="Calibri"/>
              </a:rPr>
              <a:t> </a:t>
            </a:r>
            <a:r>
              <a:rPr sz="2000">
                <a:latin typeface="Calibri"/>
                <a:cs typeface="Calibri"/>
              </a:rPr>
              <a:t>Guided</a:t>
            </a:r>
            <a:r>
              <a:rPr sz="2000" spc="-70">
                <a:latin typeface="Calibri"/>
                <a:cs typeface="Calibri"/>
              </a:rPr>
              <a:t> </a:t>
            </a:r>
            <a:r>
              <a:rPr lang="tr-TR" sz="2000" spc="-70" dirty="0">
                <a:latin typeface="Calibri"/>
                <a:cs typeface="Calibri"/>
              </a:rPr>
              <a:t>V</a:t>
            </a:r>
            <a:r>
              <a:rPr sz="2000" smtClean="0">
                <a:latin typeface="Calibri"/>
                <a:cs typeface="Calibri"/>
              </a:rPr>
              <a:t>ehicle</a:t>
            </a:r>
            <a:r>
              <a:rPr sz="2000" dirty="0">
                <a:latin typeface="Calibri"/>
                <a:cs typeface="Calibri"/>
              </a:rPr>
              <a:t>,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Numerical</a:t>
            </a:r>
            <a:r>
              <a:rPr sz="2000" spc="-6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Controlled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spc="-10">
                <a:latin typeface="Calibri"/>
                <a:cs typeface="Calibri"/>
              </a:rPr>
              <a:t>Machine</a:t>
            </a:r>
            <a:r>
              <a:rPr sz="2000" spc="-10" smtClean="0">
                <a:latin typeface="Calibri"/>
                <a:cs typeface="Calibri"/>
              </a:rPr>
              <a:t>,</a:t>
            </a:r>
            <a:r>
              <a:rPr lang="tr-TR" sz="2000" spc="-10" dirty="0" smtClean="0">
                <a:latin typeface="Calibri"/>
                <a:cs typeface="Calibri"/>
              </a:rPr>
              <a:t> </a:t>
            </a:r>
            <a:r>
              <a:rPr sz="2000" spc="-10" smtClean="0">
                <a:latin typeface="Calibri"/>
                <a:cs typeface="Calibri"/>
              </a:rPr>
              <a:t>Vehicle</a:t>
            </a:r>
            <a:r>
              <a:rPr sz="2000" spc="-65" smtClean="0">
                <a:latin typeface="Calibri"/>
                <a:cs typeface="Calibri"/>
              </a:rPr>
              <a:t> </a:t>
            </a:r>
            <a:r>
              <a:rPr lang="tr-TR" sz="2000" spc="-65" dirty="0">
                <a:latin typeface="Calibri"/>
                <a:cs typeface="Calibri"/>
              </a:rPr>
              <a:t>E</a:t>
            </a:r>
            <a:r>
              <a:rPr sz="2000" smtClean="0">
                <a:latin typeface="Calibri"/>
                <a:cs typeface="Calibri"/>
              </a:rPr>
              <a:t>ngines</a:t>
            </a:r>
            <a:r>
              <a:rPr sz="2000" dirty="0">
                <a:latin typeface="Calibri"/>
                <a:cs typeface="Calibri"/>
              </a:rPr>
              <a:t>,</a:t>
            </a:r>
            <a:r>
              <a:rPr sz="2000" spc="-7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Consumer</a:t>
            </a:r>
            <a:r>
              <a:rPr sz="2000" spc="-75" dirty="0">
                <a:latin typeface="Calibri"/>
                <a:cs typeface="Calibri"/>
              </a:rPr>
              <a:t> </a:t>
            </a:r>
            <a:r>
              <a:rPr sz="2000">
                <a:latin typeface="Calibri"/>
                <a:cs typeface="Calibri"/>
              </a:rPr>
              <a:t>products</a:t>
            </a:r>
            <a:r>
              <a:rPr sz="2000" smtClean="0">
                <a:latin typeface="Calibri"/>
                <a:cs typeface="Calibri"/>
              </a:rPr>
              <a:t>,</a:t>
            </a:r>
            <a:endParaRPr lang="tr-TR" sz="2000" dirty="0" smtClean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lang="tr-TR" sz="2000" spc="-65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65" smtClean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Conveyor</a:t>
            </a:r>
            <a:r>
              <a:rPr sz="2000" spc="-10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systems,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Assembly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systems,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Cranes,</a:t>
            </a:r>
            <a:r>
              <a:rPr sz="2000" spc="-6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Defense</a:t>
            </a:r>
            <a:r>
              <a:rPr sz="2000" spc="3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equipments,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spc="-25" dirty="0">
                <a:latin typeface="Calibri"/>
                <a:cs typeface="Calibri"/>
              </a:rPr>
              <a:t>Air </a:t>
            </a:r>
            <a:r>
              <a:rPr sz="2000" dirty="0">
                <a:latin typeface="Calibri"/>
                <a:cs typeface="Calibri"/>
              </a:rPr>
              <a:t>craft</a:t>
            </a:r>
            <a:r>
              <a:rPr sz="2000" spc="-7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engines,</a:t>
            </a:r>
            <a:r>
              <a:rPr sz="2000" spc="-80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etc)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1668652" y="2089023"/>
            <a:ext cx="9292590" cy="2032000"/>
            <a:chOff x="1668652" y="2089023"/>
            <a:chExt cx="9292590" cy="2032000"/>
          </a:xfrm>
        </p:grpSpPr>
        <p:sp>
          <p:nvSpPr>
            <p:cNvPr id="13" name="object 13"/>
            <p:cNvSpPr/>
            <p:nvPr/>
          </p:nvSpPr>
          <p:spPr>
            <a:xfrm>
              <a:off x="3439286" y="2101723"/>
              <a:ext cx="917575" cy="245745"/>
            </a:xfrm>
            <a:custGeom>
              <a:avLst/>
              <a:gdLst/>
              <a:ahLst/>
              <a:cxnLst/>
              <a:rect l="l" t="t" r="r" b="b"/>
              <a:pathLst>
                <a:path w="917575" h="245744">
                  <a:moveTo>
                    <a:pt x="794258" y="0"/>
                  </a:moveTo>
                  <a:lnTo>
                    <a:pt x="794258" y="61467"/>
                  </a:lnTo>
                  <a:lnTo>
                    <a:pt x="0" y="61467"/>
                  </a:lnTo>
                  <a:lnTo>
                    <a:pt x="0" y="184276"/>
                  </a:lnTo>
                  <a:lnTo>
                    <a:pt x="794258" y="184276"/>
                  </a:lnTo>
                  <a:lnTo>
                    <a:pt x="794258" y="245744"/>
                  </a:lnTo>
                  <a:lnTo>
                    <a:pt x="917066" y="122809"/>
                  </a:lnTo>
                  <a:lnTo>
                    <a:pt x="794258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439286" y="2101723"/>
              <a:ext cx="917575" cy="245745"/>
            </a:xfrm>
            <a:custGeom>
              <a:avLst/>
              <a:gdLst/>
              <a:ahLst/>
              <a:cxnLst/>
              <a:rect l="l" t="t" r="r" b="b"/>
              <a:pathLst>
                <a:path w="917575" h="245744">
                  <a:moveTo>
                    <a:pt x="0" y="61467"/>
                  </a:moveTo>
                  <a:lnTo>
                    <a:pt x="794258" y="61467"/>
                  </a:lnTo>
                  <a:lnTo>
                    <a:pt x="794258" y="0"/>
                  </a:lnTo>
                  <a:lnTo>
                    <a:pt x="917066" y="122809"/>
                  </a:lnTo>
                  <a:lnTo>
                    <a:pt x="794258" y="245744"/>
                  </a:lnTo>
                  <a:lnTo>
                    <a:pt x="794258" y="184276"/>
                  </a:lnTo>
                  <a:lnTo>
                    <a:pt x="0" y="184276"/>
                  </a:lnTo>
                  <a:lnTo>
                    <a:pt x="0" y="61467"/>
                  </a:lnTo>
                  <a:close/>
                </a:path>
              </a:pathLst>
            </a:custGeom>
            <a:ln w="25400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8601329" y="2131314"/>
              <a:ext cx="917575" cy="245745"/>
            </a:xfrm>
            <a:custGeom>
              <a:avLst/>
              <a:gdLst/>
              <a:ahLst/>
              <a:cxnLst/>
              <a:rect l="l" t="t" r="r" b="b"/>
              <a:pathLst>
                <a:path w="917575" h="245744">
                  <a:moveTo>
                    <a:pt x="794257" y="0"/>
                  </a:moveTo>
                  <a:lnTo>
                    <a:pt x="794257" y="61468"/>
                  </a:lnTo>
                  <a:lnTo>
                    <a:pt x="0" y="61468"/>
                  </a:lnTo>
                  <a:lnTo>
                    <a:pt x="0" y="184276"/>
                  </a:lnTo>
                  <a:lnTo>
                    <a:pt x="794257" y="184276"/>
                  </a:lnTo>
                  <a:lnTo>
                    <a:pt x="794257" y="245618"/>
                  </a:lnTo>
                  <a:lnTo>
                    <a:pt x="917067" y="122809"/>
                  </a:lnTo>
                  <a:lnTo>
                    <a:pt x="794257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8601329" y="2131314"/>
              <a:ext cx="917575" cy="245745"/>
            </a:xfrm>
            <a:custGeom>
              <a:avLst/>
              <a:gdLst/>
              <a:ahLst/>
              <a:cxnLst/>
              <a:rect l="l" t="t" r="r" b="b"/>
              <a:pathLst>
                <a:path w="917575" h="245744">
                  <a:moveTo>
                    <a:pt x="0" y="61468"/>
                  </a:moveTo>
                  <a:lnTo>
                    <a:pt x="794257" y="61468"/>
                  </a:lnTo>
                  <a:lnTo>
                    <a:pt x="794257" y="0"/>
                  </a:lnTo>
                  <a:lnTo>
                    <a:pt x="917067" y="122809"/>
                  </a:lnTo>
                  <a:lnTo>
                    <a:pt x="794257" y="245618"/>
                  </a:lnTo>
                  <a:lnTo>
                    <a:pt x="794257" y="184276"/>
                  </a:lnTo>
                  <a:lnTo>
                    <a:pt x="0" y="184276"/>
                  </a:lnTo>
                  <a:lnTo>
                    <a:pt x="0" y="61468"/>
                  </a:lnTo>
                  <a:close/>
                </a:path>
              </a:pathLst>
            </a:custGeom>
            <a:ln w="25400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8330564" y="2784094"/>
              <a:ext cx="2618105" cy="1323975"/>
            </a:xfrm>
            <a:custGeom>
              <a:avLst/>
              <a:gdLst/>
              <a:ahLst/>
              <a:cxnLst/>
              <a:rect l="l" t="t" r="r" b="b"/>
              <a:pathLst>
                <a:path w="2618104" h="1323975">
                  <a:moveTo>
                    <a:pt x="2617724" y="0"/>
                  </a:moveTo>
                  <a:lnTo>
                    <a:pt x="2469260" y="0"/>
                  </a:lnTo>
                  <a:lnTo>
                    <a:pt x="2469260" y="876426"/>
                  </a:lnTo>
                  <a:lnTo>
                    <a:pt x="2464426" y="924392"/>
                  </a:lnTo>
                  <a:lnTo>
                    <a:pt x="2450560" y="969067"/>
                  </a:lnTo>
                  <a:lnTo>
                    <a:pt x="2428621" y="1009494"/>
                  </a:lnTo>
                  <a:lnTo>
                    <a:pt x="2399569" y="1044717"/>
                  </a:lnTo>
                  <a:lnTo>
                    <a:pt x="2364361" y="1073779"/>
                  </a:lnTo>
                  <a:lnTo>
                    <a:pt x="2323957" y="1095722"/>
                  </a:lnTo>
                  <a:lnTo>
                    <a:pt x="2279313" y="1109589"/>
                  </a:lnTo>
                  <a:lnTo>
                    <a:pt x="2231389" y="1114424"/>
                  </a:lnTo>
                  <a:lnTo>
                    <a:pt x="160908" y="1114424"/>
                  </a:lnTo>
                  <a:lnTo>
                    <a:pt x="160908" y="1053210"/>
                  </a:lnTo>
                  <a:lnTo>
                    <a:pt x="0" y="1188592"/>
                  </a:lnTo>
                  <a:lnTo>
                    <a:pt x="160908" y="1323847"/>
                  </a:lnTo>
                  <a:lnTo>
                    <a:pt x="160908" y="1262760"/>
                  </a:lnTo>
                  <a:lnTo>
                    <a:pt x="2231389" y="1262760"/>
                  </a:lnTo>
                  <a:lnTo>
                    <a:pt x="2279849" y="1259750"/>
                  </a:lnTo>
                  <a:lnTo>
                    <a:pt x="2326513" y="1250961"/>
                  </a:lnTo>
                  <a:lnTo>
                    <a:pt x="2371019" y="1236755"/>
                  </a:lnTo>
                  <a:lnTo>
                    <a:pt x="2413004" y="1217494"/>
                  </a:lnTo>
                  <a:lnTo>
                    <a:pt x="2452108" y="1193541"/>
                  </a:lnTo>
                  <a:lnTo>
                    <a:pt x="2487967" y="1165256"/>
                  </a:lnTo>
                  <a:lnTo>
                    <a:pt x="2520219" y="1133004"/>
                  </a:lnTo>
                  <a:lnTo>
                    <a:pt x="2548504" y="1097145"/>
                  </a:lnTo>
                  <a:lnTo>
                    <a:pt x="2572457" y="1058041"/>
                  </a:lnTo>
                  <a:lnTo>
                    <a:pt x="2591718" y="1016056"/>
                  </a:lnTo>
                  <a:lnTo>
                    <a:pt x="2605924" y="971550"/>
                  </a:lnTo>
                  <a:lnTo>
                    <a:pt x="2614713" y="924886"/>
                  </a:lnTo>
                  <a:lnTo>
                    <a:pt x="2617724" y="876426"/>
                  </a:lnTo>
                  <a:lnTo>
                    <a:pt x="2617724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8330564" y="2784094"/>
              <a:ext cx="2618105" cy="1323975"/>
            </a:xfrm>
            <a:custGeom>
              <a:avLst/>
              <a:gdLst/>
              <a:ahLst/>
              <a:cxnLst/>
              <a:rect l="l" t="t" r="r" b="b"/>
              <a:pathLst>
                <a:path w="2618104" h="1323975">
                  <a:moveTo>
                    <a:pt x="2617724" y="0"/>
                  </a:moveTo>
                  <a:lnTo>
                    <a:pt x="2617724" y="876426"/>
                  </a:lnTo>
                  <a:lnTo>
                    <a:pt x="2614713" y="924886"/>
                  </a:lnTo>
                  <a:lnTo>
                    <a:pt x="2605924" y="971550"/>
                  </a:lnTo>
                  <a:lnTo>
                    <a:pt x="2591718" y="1016056"/>
                  </a:lnTo>
                  <a:lnTo>
                    <a:pt x="2572457" y="1058041"/>
                  </a:lnTo>
                  <a:lnTo>
                    <a:pt x="2548504" y="1097145"/>
                  </a:lnTo>
                  <a:lnTo>
                    <a:pt x="2520219" y="1133004"/>
                  </a:lnTo>
                  <a:lnTo>
                    <a:pt x="2487967" y="1165256"/>
                  </a:lnTo>
                  <a:lnTo>
                    <a:pt x="2452108" y="1193541"/>
                  </a:lnTo>
                  <a:lnTo>
                    <a:pt x="2413004" y="1217494"/>
                  </a:lnTo>
                  <a:lnTo>
                    <a:pt x="2371019" y="1236755"/>
                  </a:lnTo>
                  <a:lnTo>
                    <a:pt x="2326513" y="1250961"/>
                  </a:lnTo>
                  <a:lnTo>
                    <a:pt x="2279849" y="1259750"/>
                  </a:lnTo>
                  <a:lnTo>
                    <a:pt x="2231389" y="1262760"/>
                  </a:lnTo>
                  <a:lnTo>
                    <a:pt x="160908" y="1262760"/>
                  </a:lnTo>
                  <a:lnTo>
                    <a:pt x="160908" y="1323847"/>
                  </a:lnTo>
                  <a:lnTo>
                    <a:pt x="0" y="1188592"/>
                  </a:lnTo>
                  <a:lnTo>
                    <a:pt x="160908" y="1053210"/>
                  </a:lnTo>
                  <a:lnTo>
                    <a:pt x="160908" y="1114424"/>
                  </a:lnTo>
                  <a:lnTo>
                    <a:pt x="2231389" y="1114424"/>
                  </a:lnTo>
                  <a:lnTo>
                    <a:pt x="2279313" y="1109589"/>
                  </a:lnTo>
                  <a:lnTo>
                    <a:pt x="2323957" y="1095722"/>
                  </a:lnTo>
                  <a:lnTo>
                    <a:pt x="2364361" y="1073779"/>
                  </a:lnTo>
                  <a:lnTo>
                    <a:pt x="2399569" y="1044717"/>
                  </a:lnTo>
                  <a:lnTo>
                    <a:pt x="2428621" y="1009494"/>
                  </a:lnTo>
                  <a:lnTo>
                    <a:pt x="2450560" y="969067"/>
                  </a:lnTo>
                  <a:lnTo>
                    <a:pt x="2464426" y="924392"/>
                  </a:lnTo>
                  <a:lnTo>
                    <a:pt x="2469260" y="876426"/>
                  </a:lnTo>
                  <a:lnTo>
                    <a:pt x="2469260" y="0"/>
                  </a:lnTo>
                  <a:lnTo>
                    <a:pt x="2617724" y="0"/>
                  </a:lnTo>
                  <a:close/>
                </a:path>
              </a:pathLst>
            </a:custGeom>
            <a:ln w="25400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681352" y="2702306"/>
              <a:ext cx="2964815" cy="1326515"/>
            </a:xfrm>
            <a:custGeom>
              <a:avLst/>
              <a:gdLst/>
              <a:ahLst/>
              <a:cxnLst/>
              <a:rect l="l" t="t" r="r" b="b"/>
              <a:pathLst>
                <a:path w="2964815" h="1326514">
                  <a:moveTo>
                    <a:pt x="135636" y="0"/>
                  </a:moveTo>
                  <a:lnTo>
                    <a:pt x="0" y="161036"/>
                  </a:lnTo>
                  <a:lnTo>
                    <a:pt x="61214" y="161036"/>
                  </a:lnTo>
                  <a:lnTo>
                    <a:pt x="61214" y="939038"/>
                  </a:lnTo>
                  <a:lnTo>
                    <a:pt x="64230" y="987583"/>
                  </a:lnTo>
                  <a:lnTo>
                    <a:pt x="73038" y="1034327"/>
                  </a:lnTo>
                  <a:lnTo>
                    <a:pt x="87274" y="1078909"/>
                  </a:lnTo>
                  <a:lnTo>
                    <a:pt x="106573" y="1120964"/>
                  </a:lnTo>
                  <a:lnTo>
                    <a:pt x="130574" y="1160132"/>
                  </a:lnTo>
                  <a:lnTo>
                    <a:pt x="158911" y="1196049"/>
                  </a:lnTo>
                  <a:lnTo>
                    <a:pt x="191222" y="1228353"/>
                  </a:lnTo>
                  <a:lnTo>
                    <a:pt x="227144" y="1256681"/>
                  </a:lnTo>
                  <a:lnTo>
                    <a:pt x="266312" y="1280672"/>
                  </a:lnTo>
                  <a:lnTo>
                    <a:pt x="308363" y="1299962"/>
                  </a:lnTo>
                  <a:lnTo>
                    <a:pt x="352935" y="1314190"/>
                  </a:lnTo>
                  <a:lnTo>
                    <a:pt x="399662" y="1322992"/>
                  </a:lnTo>
                  <a:lnTo>
                    <a:pt x="448183" y="1326007"/>
                  </a:lnTo>
                  <a:lnTo>
                    <a:pt x="2964815" y="1326007"/>
                  </a:lnTo>
                  <a:lnTo>
                    <a:pt x="2964815" y="1177417"/>
                  </a:lnTo>
                  <a:lnTo>
                    <a:pt x="448183" y="1177417"/>
                  </a:lnTo>
                  <a:lnTo>
                    <a:pt x="400170" y="1172575"/>
                  </a:lnTo>
                  <a:lnTo>
                    <a:pt x="355449" y="1158690"/>
                  </a:lnTo>
                  <a:lnTo>
                    <a:pt x="314978" y="1136717"/>
                  </a:lnTo>
                  <a:lnTo>
                    <a:pt x="279717" y="1107614"/>
                  </a:lnTo>
                  <a:lnTo>
                    <a:pt x="250623" y="1072338"/>
                  </a:lnTo>
                  <a:lnTo>
                    <a:pt x="228655" y="1031845"/>
                  </a:lnTo>
                  <a:lnTo>
                    <a:pt x="214771" y="987092"/>
                  </a:lnTo>
                  <a:lnTo>
                    <a:pt x="209931" y="939038"/>
                  </a:lnTo>
                  <a:lnTo>
                    <a:pt x="209931" y="161036"/>
                  </a:lnTo>
                  <a:lnTo>
                    <a:pt x="271145" y="161036"/>
                  </a:lnTo>
                  <a:lnTo>
                    <a:pt x="135636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681352" y="2702306"/>
              <a:ext cx="2964815" cy="1326515"/>
            </a:xfrm>
            <a:custGeom>
              <a:avLst/>
              <a:gdLst/>
              <a:ahLst/>
              <a:cxnLst/>
              <a:rect l="l" t="t" r="r" b="b"/>
              <a:pathLst>
                <a:path w="2964815" h="1326514">
                  <a:moveTo>
                    <a:pt x="2964815" y="1326007"/>
                  </a:moveTo>
                  <a:lnTo>
                    <a:pt x="448183" y="1326007"/>
                  </a:lnTo>
                  <a:lnTo>
                    <a:pt x="399662" y="1322992"/>
                  </a:lnTo>
                  <a:lnTo>
                    <a:pt x="352935" y="1314190"/>
                  </a:lnTo>
                  <a:lnTo>
                    <a:pt x="308363" y="1299962"/>
                  </a:lnTo>
                  <a:lnTo>
                    <a:pt x="266312" y="1280672"/>
                  </a:lnTo>
                  <a:lnTo>
                    <a:pt x="227144" y="1256681"/>
                  </a:lnTo>
                  <a:lnTo>
                    <a:pt x="191222" y="1228353"/>
                  </a:lnTo>
                  <a:lnTo>
                    <a:pt x="158911" y="1196049"/>
                  </a:lnTo>
                  <a:lnTo>
                    <a:pt x="130574" y="1160132"/>
                  </a:lnTo>
                  <a:lnTo>
                    <a:pt x="106573" y="1120964"/>
                  </a:lnTo>
                  <a:lnTo>
                    <a:pt x="87274" y="1078909"/>
                  </a:lnTo>
                  <a:lnTo>
                    <a:pt x="73038" y="1034327"/>
                  </a:lnTo>
                  <a:lnTo>
                    <a:pt x="64230" y="987583"/>
                  </a:lnTo>
                  <a:lnTo>
                    <a:pt x="61214" y="939038"/>
                  </a:lnTo>
                  <a:lnTo>
                    <a:pt x="61214" y="161036"/>
                  </a:lnTo>
                  <a:lnTo>
                    <a:pt x="0" y="161036"/>
                  </a:lnTo>
                  <a:lnTo>
                    <a:pt x="135636" y="0"/>
                  </a:lnTo>
                  <a:lnTo>
                    <a:pt x="271145" y="161036"/>
                  </a:lnTo>
                  <a:lnTo>
                    <a:pt x="209931" y="161036"/>
                  </a:lnTo>
                  <a:lnTo>
                    <a:pt x="209931" y="939038"/>
                  </a:lnTo>
                  <a:lnTo>
                    <a:pt x="214771" y="987092"/>
                  </a:lnTo>
                  <a:lnTo>
                    <a:pt x="228655" y="1031845"/>
                  </a:lnTo>
                  <a:lnTo>
                    <a:pt x="250623" y="1072338"/>
                  </a:lnTo>
                  <a:lnTo>
                    <a:pt x="279717" y="1107614"/>
                  </a:lnTo>
                  <a:lnTo>
                    <a:pt x="314978" y="1136717"/>
                  </a:lnTo>
                  <a:lnTo>
                    <a:pt x="355449" y="1158690"/>
                  </a:lnTo>
                  <a:lnTo>
                    <a:pt x="400170" y="1172575"/>
                  </a:lnTo>
                  <a:lnTo>
                    <a:pt x="448183" y="1177417"/>
                  </a:lnTo>
                  <a:lnTo>
                    <a:pt x="2964815" y="1177417"/>
                  </a:lnTo>
                  <a:lnTo>
                    <a:pt x="2964815" y="1326007"/>
                  </a:lnTo>
                  <a:close/>
                </a:path>
              </a:pathLst>
            </a:custGeom>
            <a:ln w="25399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2639314" y="917194"/>
            <a:ext cx="146304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Calibri"/>
                <a:cs typeface="Calibri"/>
              </a:rPr>
              <a:t>Sensing</a:t>
            </a:r>
            <a:r>
              <a:rPr sz="2000" spc="-7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signal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897494" y="946784"/>
            <a:ext cx="173799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Calibri"/>
                <a:cs typeface="Calibri"/>
              </a:rPr>
              <a:t>Command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signal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9066403" y="3078302"/>
            <a:ext cx="103060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10" dirty="0">
                <a:latin typeface="Calibri"/>
                <a:cs typeface="Calibri"/>
              </a:rPr>
              <a:t>Actuation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2550032" y="3474465"/>
            <a:ext cx="96520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10" dirty="0">
                <a:latin typeface="Calibri"/>
                <a:cs typeface="Calibri"/>
              </a:rPr>
              <a:t>Variables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091685" y="-99945"/>
            <a:ext cx="3154045" cy="1134745"/>
          </a:xfrm>
          <a:prstGeom prst="rect">
            <a:avLst/>
          </a:prstGeom>
        </p:spPr>
        <p:txBody>
          <a:bodyPr vert="horz" wrap="square" lIns="0" tIns="2317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25"/>
              </a:spcBef>
            </a:pPr>
            <a:r>
              <a:rPr sz="2800" b="1" i="1" spc="-10" dirty="0">
                <a:solidFill>
                  <a:srgbClr val="0000FF"/>
                </a:solidFill>
                <a:latin typeface="Calibri"/>
                <a:cs typeface="Calibri"/>
              </a:rPr>
              <a:t>Mechatronics</a:t>
            </a:r>
            <a:r>
              <a:rPr sz="2800" b="1" i="1" spc="-10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800" b="1" i="1" spc="-10" dirty="0">
                <a:solidFill>
                  <a:srgbClr val="0000FF"/>
                </a:solidFill>
                <a:latin typeface="Calibri"/>
                <a:cs typeface="Calibri"/>
              </a:rPr>
              <a:t>System</a:t>
            </a:r>
            <a:endParaRPr sz="2800">
              <a:latin typeface="Calibri"/>
              <a:cs typeface="Calibri"/>
            </a:endParaRPr>
          </a:p>
          <a:p>
            <a:pPr marL="1356360">
              <a:lnSpc>
                <a:spcPct val="100000"/>
              </a:lnSpc>
              <a:spcBef>
                <a:spcPts val="1240"/>
              </a:spcBef>
            </a:pPr>
            <a:r>
              <a:rPr sz="2000" dirty="0">
                <a:latin typeface="Calibri"/>
                <a:cs typeface="Calibri"/>
              </a:rPr>
              <a:t>Control</a:t>
            </a:r>
            <a:r>
              <a:rPr sz="2000" spc="-105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code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3758184" y="1093977"/>
            <a:ext cx="5384165" cy="969644"/>
          </a:xfrm>
          <a:custGeom>
            <a:avLst/>
            <a:gdLst/>
            <a:ahLst/>
            <a:cxnLst/>
            <a:rect l="l" t="t" r="r" b="b"/>
            <a:pathLst>
              <a:path w="5384165" h="969644">
                <a:moveTo>
                  <a:pt x="132715" y="855472"/>
                </a:moveTo>
                <a:lnTo>
                  <a:pt x="130429" y="846709"/>
                </a:lnTo>
                <a:lnTo>
                  <a:pt x="116713" y="838835"/>
                </a:lnTo>
                <a:lnTo>
                  <a:pt x="108077" y="841121"/>
                </a:lnTo>
                <a:lnTo>
                  <a:pt x="104013" y="847852"/>
                </a:lnTo>
                <a:lnTo>
                  <a:pt x="80645" y="887895"/>
                </a:lnTo>
                <a:lnTo>
                  <a:pt x="66344" y="912368"/>
                </a:lnTo>
                <a:lnTo>
                  <a:pt x="80632" y="887895"/>
                </a:lnTo>
                <a:lnTo>
                  <a:pt x="80645" y="218440"/>
                </a:lnTo>
                <a:lnTo>
                  <a:pt x="52070" y="218440"/>
                </a:lnTo>
                <a:lnTo>
                  <a:pt x="52070" y="887895"/>
                </a:lnTo>
                <a:lnTo>
                  <a:pt x="52070" y="940816"/>
                </a:lnTo>
                <a:lnTo>
                  <a:pt x="52057" y="887895"/>
                </a:lnTo>
                <a:lnTo>
                  <a:pt x="24765" y="841121"/>
                </a:lnTo>
                <a:lnTo>
                  <a:pt x="16002" y="838835"/>
                </a:lnTo>
                <a:lnTo>
                  <a:pt x="9144" y="842772"/>
                </a:lnTo>
                <a:lnTo>
                  <a:pt x="2413" y="846709"/>
                </a:lnTo>
                <a:lnTo>
                  <a:pt x="0" y="855472"/>
                </a:lnTo>
                <a:lnTo>
                  <a:pt x="4064" y="862330"/>
                </a:lnTo>
                <a:lnTo>
                  <a:pt x="66421" y="969137"/>
                </a:lnTo>
                <a:lnTo>
                  <a:pt x="82943" y="940816"/>
                </a:lnTo>
                <a:lnTo>
                  <a:pt x="128778" y="862330"/>
                </a:lnTo>
                <a:lnTo>
                  <a:pt x="132715" y="855472"/>
                </a:lnTo>
                <a:close/>
              </a:path>
              <a:path w="5384165" h="969644">
                <a:moveTo>
                  <a:pt x="2790571" y="211074"/>
                </a:moveTo>
                <a:lnTo>
                  <a:pt x="2788285" y="202438"/>
                </a:lnTo>
                <a:lnTo>
                  <a:pt x="2774569" y="194564"/>
                </a:lnTo>
                <a:lnTo>
                  <a:pt x="2765806" y="196977"/>
                </a:lnTo>
                <a:lnTo>
                  <a:pt x="2761869" y="203835"/>
                </a:lnTo>
                <a:lnTo>
                  <a:pt x="2738869" y="244195"/>
                </a:lnTo>
                <a:lnTo>
                  <a:pt x="2736469" y="0"/>
                </a:lnTo>
                <a:lnTo>
                  <a:pt x="2707894" y="254"/>
                </a:lnTo>
                <a:lnTo>
                  <a:pt x="2710294" y="244424"/>
                </a:lnTo>
                <a:lnTo>
                  <a:pt x="2686024" y="203708"/>
                </a:lnTo>
                <a:lnTo>
                  <a:pt x="2682494" y="197739"/>
                </a:lnTo>
                <a:lnTo>
                  <a:pt x="2673731" y="195580"/>
                </a:lnTo>
                <a:lnTo>
                  <a:pt x="2667000" y="199644"/>
                </a:lnTo>
                <a:lnTo>
                  <a:pt x="2660142" y="203708"/>
                </a:lnTo>
                <a:lnTo>
                  <a:pt x="2657983" y="212471"/>
                </a:lnTo>
                <a:lnTo>
                  <a:pt x="2662047" y="219202"/>
                </a:lnTo>
                <a:lnTo>
                  <a:pt x="2725420" y="325501"/>
                </a:lnTo>
                <a:lnTo>
                  <a:pt x="2741485" y="297307"/>
                </a:lnTo>
                <a:lnTo>
                  <a:pt x="2786761" y="217932"/>
                </a:lnTo>
                <a:lnTo>
                  <a:pt x="2790571" y="211074"/>
                </a:lnTo>
                <a:close/>
              </a:path>
              <a:path w="5384165" h="969644">
                <a:moveTo>
                  <a:pt x="5383911" y="839597"/>
                </a:moveTo>
                <a:lnTo>
                  <a:pt x="5381625" y="830834"/>
                </a:lnTo>
                <a:lnTo>
                  <a:pt x="5374767" y="826770"/>
                </a:lnTo>
                <a:lnTo>
                  <a:pt x="5367909" y="822833"/>
                </a:lnTo>
                <a:lnTo>
                  <a:pt x="5359273" y="825119"/>
                </a:lnTo>
                <a:lnTo>
                  <a:pt x="5355209" y="831977"/>
                </a:lnTo>
                <a:lnTo>
                  <a:pt x="5331841" y="872020"/>
                </a:lnTo>
                <a:lnTo>
                  <a:pt x="5331841" y="202565"/>
                </a:lnTo>
                <a:lnTo>
                  <a:pt x="5303266" y="202565"/>
                </a:lnTo>
                <a:lnTo>
                  <a:pt x="5303266" y="872020"/>
                </a:lnTo>
                <a:lnTo>
                  <a:pt x="5279898" y="831977"/>
                </a:lnTo>
                <a:lnTo>
                  <a:pt x="5275961" y="825119"/>
                </a:lnTo>
                <a:lnTo>
                  <a:pt x="5267198" y="822833"/>
                </a:lnTo>
                <a:lnTo>
                  <a:pt x="5260340" y="826770"/>
                </a:lnTo>
                <a:lnTo>
                  <a:pt x="5253609" y="830834"/>
                </a:lnTo>
                <a:lnTo>
                  <a:pt x="5251196" y="839597"/>
                </a:lnTo>
                <a:lnTo>
                  <a:pt x="5255260" y="846328"/>
                </a:lnTo>
                <a:lnTo>
                  <a:pt x="5317617" y="953262"/>
                </a:lnTo>
                <a:lnTo>
                  <a:pt x="5334127" y="924941"/>
                </a:lnTo>
                <a:lnTo>
                  <a:pt x="5383911" y="83959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90397" rIns="0" bIns="0" rtlCol="0">
            <a:spAutoFit/>
          </a:bodyPr>
          <a:lstStyle/>
          <a:p>
            <a:pPr marL="1617980">
              <a:lnSpc>
                <a:spcPct val="100000"/>
              </a:lnSpc>
              <a:spcBef>
                <a:spcPts val="105"/>
              </a:spcBef>
            </a:pPr>
            <a:r>
              <a:rPr dirty="0"/>
              <a:t>Geleceğin</a:t>
            </a:r>
            <a:r>
              <a:rPr spc="-80" dirty="0"/>
              <a:t> </a:t>
            </a:r>
            <a:r>
              <a:rPr spc="-10" dirty="0"/>
              <a:t>teknolojileri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18818" y="1529942"/>
            <a:ext cx="11015981" cy="4399281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425"/>
              </a:spcBef>
              <a:buFont typeface="Arial"/>
              <a:buChar char="•"/>
              <a:tabLst>
                <a:tab pos="354965" algn="l"/>
              </a:tabLst>
            </a:pPr>
            <a:r>
              <a:rPr sz="2700" dirty="0">
                <a:latin typeface="Calibri"/>
                <a:cs typeface="Calibri"/>
              </a:rPr>
              <a:t>Robotik</a:t>
            </a:r>
            <a:r>
              <a:rPr sz="2700" spc="-40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iş</a:t>
            </a:r>
            <a:r>
              <a:rPr sz="2700" spc="-45" dirty="0">
                <a:latin typeface="Calibri"/>
                <a:cs typeface="Calibri"/>
              </a:rPr>
              <a:t> </a:t>
            </a:r>
            <a:r>
              <a:rPr sz="2700" spc="-10" dirty="0">
                <a:latin typeface="Calibri"/>
                <a:cs typeface="Calibri"/>
              </a:rPr>
              <a:t>süreçleri,</a:t>
            </a:r>
            <a:endParaRPr sz="2700">
              <a:latin typeface="Calibri"/>
              <a:cs typeface="Calibri"/>
            </a:endParaRPr>
          </a:p>
          <a:p>
            <a:pPr marL="354965" indent="-342265">
              <a:spcBef>
                <a:spcPts val="325"/>
              </a:spcBef>
              <a:buFont typeface="Arial"/>
              <a:buChar char="•"/>
              <a:tabLst>
                <a:tab pos="354965" algn="l"/>
              </a:tabLst>
            </a:pPr>
            <a:r>
              <a:rPr sz="2700" dirty="0">
                <a:latin typeface="Calibri"/>
                <a:cs typeface="Calibri"/>
              </a:rPr>
              <a:t>Sanal</a:t>
            </a:r>
            <a:r>
              <a:rPr sz="2700" spc="-45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gerçeklik:</a:t>
            </a:r>
            <a:r>
              <a:rPr sz="2700" spc="-65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oyun</a:t>
            </a:r>
            <a:r>
              <a:rPr sz="2700">
                <a:latin typeface="Calibri"/>
                <a:cs typeface="Calibri"/>
              </a:rPr>
              <a:t>,</a:t>
            </a:r>
            <a:r>
              <a:rPr sz="2700" spc="-45">
                <a:latin typeface="Calibri"/>
                <a:cs typeface="Calibri"/>
              </a:rPr>
              <a:t> </a:t>
            </a:r>
            <a:r>
              <a:rPr sz="2700" smtClean="0">
                <a:latin typeface="Calibri"/>
                <a:cs typeface="Calibri"/>
              </a:rPr>
              <a:t>b</a:t>
            </a:r>
            <a:r>
              <a:rPr lang="tr-TR" sz="2700" dirty="0" err="1" smtClean="0">
                <a:latin typeface="Calibri"/>
                <a:cs typeface="Calibri"/>
              </a:rPr>
              <a:t>rain</a:t>
            </a:r>
            <a:r>
              <a:rPr sz="2700" spc="-70" smtClean="0">
                <a:latin typeface="Calibri"/>
                <a:cs typeface="Calibri"/>
              </a:rPr>
              <a:t> </a:t>
            </a:r>
            <a:r>
              <a:rPr sz="2700">
                <a:latin typeface="Calibri"/>
                <a:cs typeface="Calibri"/>
              </a:rPr>
              <a:t>to</a:t>
            </a:r>
            <a:r>
              <a:rPr sz="2700" spc="-50">
                <a:latin typeface="Calibri"/>
                <a:cs typeface="Calibri"/>
              </a:rPr>
              <a:t> </a:t>
            </a:r>
            <a:r>
              <a:rPr sz="2700" spc="-10" smtClean="0">
                <a:latin typeface="Calibri"/>
                <a:cs typeface="Calibri"/>
              </a:rPr>
              <a:t>machine</a:t>
            </a:r>
            <a:r>
              <a:rPr lang="tr-TR" sz="2700" spc="-10" dirty="0" smtClean="0">
                <a:latin typeface="Calibri"/>
                <a:cs typeface="Calibri"/>
              </a:rPr>
              <a:t> - </a:t>
            </a:r>
            <a:r>
              <a:rPr lang="tr-TR" sz="2400" dirty="0" err="1"/>
              <a:t>Brain</a:t>
            </a:r>
            <a:r>
              <a:rPr lang="tr-TR" sz="2400" dirty="0"/>
              <a:t>–</a:t>
            </a:r>
            <a:r>
              <a:rPr lang="tr-TR" sz="2400" dirty="0" err="1"/>
              <a:t>computer</a:t>
            </a:r>
            <a:r>
              <a:rPr lang="tr-TR" sz="2400" dirty="0"/>
              <a:t> </a:t>
            </a:r>
            <a:r>
              <a:rPr lang="tr-TR" sz="2400" dirty="0" err="1" smtClean="0"/>
              <a:t>interface</a:t>
            </a:r>
            <a:r>
              <a:rPr lang="tr-TR" sz="2400" dirty="0" smtClean="0"/>
              <a:t>,</a:t>
            </a:r>
            <a:endParaRPr sz="27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spcBef>
                <a:spcPts val="325"/>
              </a:spcBef>
              <a:buFont typeface="Arial"/>
              <a:buChar char="•"/>
              <a:tabLst>
                <a:tab pos="354965" algn="l"/>
              </a:tabLst>
            </a:pPr>
            <a:r>
              <a:rPr sz="2700" dirty="0">
                <a:latin typeface="Calibri"/>
                <a:cs typeface="Calibri"/>
              </a:rPr>
              <a:t>Akıl</a:t>
            </a:r>
            <a:r>
              <a:rPr sz="2700" spc="-35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sağlığı</a:t>
            </a:r>
            <a:r>
              <a:rPr sz="2700" spc="-35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tedavi,</a:t>
            </a:r>
            <a:r>
              <a:rPr sz="2700" spc="-30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sanal</a:t>
            </a:r>
            <a:r>
              <a:rPr sz="2700" spc="-60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ortamda</a:t>
            </a:r>
            <a:r>
              <a:rPr sz="2700" spc="-50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kişisel</a:t>
            </a:r>
            <a:r>
              <a:rPr sz="2700" spc="-35" dirty="0">
                <a:latin typeface="Calibri"/>
                <a:cs typeface="Calibri"/>
              </a:rPr>
              <a:t> </a:t>
            </a:r>
            <a:r>
              <a:rPr sz="2700" spc="-10" dirty="0">
                <a:latin typeface="Calibri"/>
                <a:cs typeface="Calibri"/>
              </a:rPr>
              <a:t>sosyalleşme</a:t>
            </a:r>
            <a:r>
              <a:rPr sz="2700" spc="-65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(</a:t>
            </a:r>
            <a:r>
              <a:rPr sz="2700" spc="-50" dirty="0">
                <a:latin typeface="Calibri"/>
                <a:cs typeface="Calibri"/>
              </a:rPr>
              <a:t> </a:t>
            </a:r>
            <a:r>
              <a:rPr sz="2700" spc="-10" dirty="0">
                <a:latin typeface="Calibri"/>
                <a:cs typeface="Calibri"/>
              </a:rPr>
              <a:t>yalnızlıktan</a:t>
            </a:r>
            <a:r>
              <a:rPr sz="2700" spc="-55" dirty="0">
                <a:latin typeface="Calibri"/>
                <a:cs typeface="Calibri"/>
              </a:rPr>
              <a:t> </a:t>
            </a:r>
            <a:r>
              <a:rPr sz="2700" spc="-10" dirty="0">
                <a:latin typeface="Calibri"/>
                <a:cs typeface="Calibri"/>
              </a:rPr>
              <a:t>kurtarma)</a:t>
            </a:r>
            <a:endParaRPr sz="2700">
              <a:latin typeface="Calibri"/>
              <a:cs typeface="Calibri"/>
            </a:endParaRPr>
          </a:p>
          <a:p>
            <a:pPr marL="354965" indent="-342265">
              <a:lnSpc>
                <a:spcPts val="3080"/>
              </a:lnSpc>
              <a:spcBef>
                <a:spcPts val="325"/>
              </a:spcBef>
              <a:buFont typeface="Arial"/>
              <a:buChar char="•"/>
              <a:tabLst>
                <a:tab pos="354965" algn="l"/>
              </a:tabLst>
            </a:pPr>
            <a:r>
              <a:rPr sz="2700" dirty="0">
                <a:latin typeface="Calibri"/>
                <a:cs typeface="Calibri"/>
              </a:rPr>
              <a:t>Sayısal</a:t>
            </a:r>
            <a:r>
              <a:rPr sz="2700" spc="-15" dirty="0">
                <a:latin typeface="Calibri"/>
                <a:cs typeface="Calibri"/>
              </a:rPr>
              <a:t> </a:t>
            </a:r>
            <a:r>
              <a:rPr sz="2700" spc="-30" dirty="0">
                <a:latin typeface="Calibri"/>
                <a:cs typeface="Calibri"/>
              </a:rPr>
              <a:t>askerler,</a:t>
            </a:r>
            <a:r>
              <a:rPr sz="2700" spc="-25" dirty="0">
                <a:latin typeface="Calibri"/>
                <a:cs typeface="Calibri"/>
              </a:rPr>
              <a:t> Biyoloji/organizma/organ/hayvan</a:t>
            </a:r>
            <a:r>
              <a:rPr sz="2700" spc="-35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to machine:</a:t>
            </a:r>
            <a:r>
              <a:rPr sz="2700" spc="-25" dirty="0">
                <a:latin typeface="Calibri"/>
                <a:cs typeface="Calibri"/>
              </a:rPr>
              <a:t> </a:t>
            </a:r>
            <a:r>
              <a:rPr sz="2700" spc="-10" dirty="0">
                <a:latin typeface="Calibri"/>
                <a:cs typeface="Calibri"/>
              </a:rPr>
              <a:t>İzleme,</a:t>
            </a:r>
            <a:endParaRPr sz="2700">
              <a:latin typeface="Calibri"/>
              <a:cs typeface="Calibri"/>
            </a:endParaRPr>
          </a:p>
          <a:p>
            <a:pPr marL="354965" marR="273050">
              <a:lnSpc>
                <a:spcPts val="2920"/>
              </a:lnSpc>
              <a:spcBef>
                <a:spcPts val="200"/>
              </a:spcBef>
            </a:pPr>
            <a:r>
              <a:rPr sz="2700" dirty="0">
                <a:latin typeface="Calibri"/>
                <a:cs typeface="Calibri"/>
              </a:rPr>
              <a:t>haberleşme,</a:t>
            </a:r>
            <a:r>
              <a:rPr sz="2700" spc="-85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yönlendirme,</a:t>
            </a:r>
            <a:r>
              <a:rPr sz="2700" spc="-60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uzaktan</a:t>
            </a:r>
            <a:r>
              <a:rPr sz="2700" spc="-70" dirty="0">
                <a:latin typeface="Calibri"/>
                <a:cs typeface="Calibri"/>
              </a:rPr>
              <a:t> </a:t>
            </a:r>
            <a:r>
              <a:rPr sz="2700" spc="-10" dirty="0">
                <a:latin typeface="Calibri"/>
                <a:cs typeface="Calibri"/>
              </a:rPr>
              <a:t>organize</a:t>
            </a:r>
            <a:r>
              <a:rPr sz="2700" spc="-70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oyun</a:t>
            </a:r>
            <a:r>
              <a:rPr sz="2700" spc="-75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ya</a:t>
            </a:r>
            <a:r>
              <a:rPr sz="2700" spc="-50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iş</a:t>
            </a:r>
            <a:r>
              <a:rPr sz="2700" spc="-55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süreçleri</a:t>
            </a:r>
            <a:r>
              <a:rPr sz="2700" spc="-60" dirty="0">
                <a:latin typeface="Calibri"/>
                <a:cs typeface="Calibri"/>
              </a:rPr>
              <a:t> </a:t>
            </a:r>
            <a:r>
              <a:rPr sz="2700" spc="-10" dirty="0">
                <a:latin typeface="Calibri"/>
                <a:cs typeface="Calibri"/>
              </a:rPr>
              <a:t>yönetme</a:t>
            </a:r>
            <a:r>
              <a:rPr sz="2700" spc="-10">
                <a:latin typeface="Calibri"/>
                <a:cs typeface="Calibri"/>
              </a:rPr>
              <a:t>, </a:t>
            </a:r>
            <a:r>
              <a:rPr sz="2700" spc="-10" smtClean="0">
                <a:latin typeface="Calibri"/>
                <a:cs typeface="Calibri"/>
              </a:rPr>
              <a:t>operasyon</a:t>
            </a:r>
            <a:r>
              <a:rPr lang="tr-TR" sz="2700" spc="-10" dirty="0" smtClean="0">
                <a:latin typeface="Calibri"/>
                <a:cs typeface="Calibri"/>
              </a:rPr>
              <a:t>,</a:t>
            </a:r>
            <a:endParaRPr sz="27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spcBef>
                <a:spcPts val="280"/>
              </a:spcBef>
              <a:buFont typeface="Arial"/>
              <a:buChar char="•"/>
              <a:tabLst>
                <a:tab pos="354965" algn="l"/>
              </a:tabLst>
            </a:pPr>
            <a:r>
              <a:rPr sz="2700" dirty="0">
                <a:latin typeface="Calibri"/>
                <a:cs typeface="Calibri"/>
              </a:rPr>
              <a:t>Drone</a:t>
            </a:r>
            <a:r>
              <a:rPr sz="2700" spc="-45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–</a:t>
            </a:r>
            <a:r>
              <a:rPr sz="2700" spc="-30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insansız</a:t>
            </a:r>
            <a:r>
              <a:rPr sz="2700" spc="-70" dirty="0">
                <a:latin typeface="Calibri"/>
                <a:cs typeface="Calibri"/>
              </a:rPr>
              <a:t> </a:t>
            </a:r>
            <a:r>
              <a:rPr sz="2700" spc="-10" dirty="0">
                <a:latin typeface="Calibri"/>
                <a:cs typeface="Calibri"/>
              </a:rPr>
              <a:t>araçlar</a:t>
            </a:r>
            <a:endParaRPr sz="27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spcBef>
                <a:spcPts val="325"/>
              </a:spcBef>
              <a:buFont typeface="Arial"/>
              <a:buChar char="•"/>
              <a:tabLst>
                <a:tab pos="354965" algn="l"/>
              </a:tabLst>
            </a:pPr>
            <a:r>
              <a:rPr sz="2700" spc="-10" dirty="0">
                <a:latin typeface="Calibri"/>
                <a:cs typeface="Calibri"/>
              </a:rPr>
              <a:t>Uzaktan</a:t>
            </a:r>
            <a:r>
              <a:rPr sz="2700" spc="-95" dirty="0">
                <a:latin typeface="Calibri"/>
                <a:cs typeface="Calibri"/>
              </a:rPr>
              <a:t> </a:t>
            </a:r>
            <a:r>
              <a:rPr sz="2700" spc="-10" dirty="0">
                <a:latin typeface="Calibri"/>
                <a:cs typeface="Calibri"/>
              </a:rPr>
              <a:t>algılama</a:t>
            </a:r>
            <a:endParaRPr sz="27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spcBef>
                <a:spcPts val="325"/>
              </a:spcBef>
              <a:buFont typeface="Arial"/>
              <a:buChar char="•"/>
              <a:tabLst>
                <a:tab pos="354965" algn="l"/>
              </a:tabLst>
            </a:pPr>
            <a:r>
              <a:rPr sz="2700" dirty="0">
                <a:latin typeface="Calibri"/>
                <a:cs typeface="Calibri"/>
              </a:rPr>
              <a:t>Matematiksel</a:t>
            </a:r>
            <a:r>
              <a:rPr sz="2700" spc="-85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modelleme,</a:t>
            </a:r>
            <a:r>
              <a:rPr sz="2700" spc="-85" dirty="0">
                <a:latin typeface="Calibri"/>
                <a:cs typeface="Calibri"/>
              </a:rPr>
              <a:t> </a:t>
            </a:r>
            <a:r>
              <a:rPr sz="2700" spc="-10" dirty="0">
                <a:latin typeface="Calibri"/>
                <a:cs typeface="Calibri"/>
              </a:rPr>
              <a:t>kestirim</a:t>
            </a:r>
            <a:r>
              <a:rPr sz="2700" spc="-65" dirty="0">
                <a:latin typeface="Calibri"/>
                <a:cs typeface="Calibri"/>
              </a:rPr>
              <a:t> </a:t>
            </a:r>
            <a:r>
              <a:rPr sz="2700">
                <a:latin typeface="Calibri"/>
                <a:cs typeface="Calibri"/>
              </a:rPr>
              <a:t>ve</a:t>
            </a:r>
            <a:r>
              <a:rPr sz="2700" spc="-70">
                <a:latin typeface="Calibri"/>
                <a:cs typeface="Calibri"/>
              </a:rPr>
              <a:t> </a:t>
            </a:r>
            <a:r>
              <a:rPr sz="2700" spc="-10" smtClean="0">
                <a:latin typeface="Calibri"/>
                <a:cs typeface="Calibri"/>
              </a:rPr>
              <a:t>olasılık</a:t>
            </a:r>
            <a:r>
              <a:rPr lang="tr-TR" sz="2700" spc="-10" dirty="0" smtClean="0">
                <a:latin typeface="Calibri"/>
                <a:cs typeface="Calibri"/>
              </a:rPr>
              <a:t>,</a:t>
            </a:r>
            <a:endParaRPr sz="27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spcBef>
                <a:spcPts val="325"/>
              </a:spcBef>
              <a:buFont typeface="Arial"/>
              <a:buChar char="•"/>
              <a:tabLst>
                <a:tab pos="354965" algn="l"/>
              </a:tabLst>
            </a:pPr>
            <a:r>
              <a:rPr sz="2700" dirty="0">
                <a:latin typeface="Calibri"/>
                <a:cs typeface="Calibri"/>
              </a:rPr>
              <a:t>Sağlık:</a:t>
            </a:r>
            <a:r>
              <a:rPr sz="2700" spc="-70" dirty="0">
                <a:latin typeface="Calibri"/>
                <a:cs typeface="Calibri"/>
              </a:rPr>
              <a:t> </a:t>
            </a:r>
            <a:r>
              <a:rPr sz="2700" spc="-25" dirty="0">
                <a:latin typeface="Calibri"/>
                <a:cs typeface="Calibri"/>
              </a:rPr>
              <a:t>Teşhis,</a:t>
            </a:r>
            <a:r>
              <a:rPr sz="2700" spc="-80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tedavi,</a:t>
            </a:r>
            <a:r>
              <a:rPr sz="2700" spc="-65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tanı</a:t>
            </a:r>
            <a:r>
              <a:rPr sz="2700">
                <a:latin typeface="Calibri"/>
                <a:cs typeface="Calibri"/>
              </a:rPr>
              <a:t>,</a:t>
            </a:r>
            <a:r>
              <a:rPr sz="2700" spc="-60">
                <a:latin typeface="Calibri"/>
                <a:cs typeface="Calibri"/>
              </a:rPr>
              <a:t> </a:t>
            </a:r>
            <a:r>
              <a:rPr sz="2700" spc="-10" smtClean="0">
                <a:latin typeface="Calibri"/>
                <a:cs typeface="Calibri"/>
              </a:rPr>
              <a:t>operasyon</a:t>
            </a:r>
            <a:r>
              <a:rPr lang="tr-TR" sz="2700" spc="-10" dirty="0" smtClean="0">
                <a:latin typeface="Calibri"/>
                <a:cs typeface="Calibri"/>
              </a:rPr>
              <a:t>.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903456" y="6427114"/>
            <a:ext cx="1809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solidFill>
                  <a:srgbClr val="888888"/>
                </a:solidFill>
                <a:latin typeface="Calibri"/>
                <a:cs typeface="Calibri"/>
              </a:rPr>
              <a:t>24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05990">
              <a:lnSpc>
                <a:spcPct val="100000"/>
              </a:lnSpc>
              <a:spcBef>
                <a:spcPts val="100"/>
              </a:spcBef>
            </a:pPr>
            <a:r>
              <a:rPr sz="5700" dirty="0"/>
              <a:t>Fields</a:t>
            </a:r>
            <a:r>
              <a:rPr sz="5700" spc="-90" dirty="0"/>
              <a:t> </a:t>
            </a:r>
            <a:r>
              <a:rPr sz="5700" dirty="0"/>
              <a:t>of</a:t>
            </a:r>
            <a:r>
              <a:rPr sz="5700" spc="-85" dirty="0"/>
              <a:t> </a:t>
            </a:r>
            <a:r>
              <a:rPr sz="5700" spc="-10" dirty="0"/>
              <a:t>study</a:t>
            </a:r>
            <a:endParaRPr sz="5700"/>
          </a:p>
        </p:txBody>
      </p:sp>
      <p:sp>
        <p:nvSpPr>
          <p:cNvPr id="3" name="object 3"/>
          <p:cNvSpPr txBox="1"/>
          <p:nvPr/>
        </p:nvSpPr>
        <p:spPr>
          <a:xfrm>
            <a:off x="317093" y="1392681"/>
            <a:ext cx="8098790" cy="48374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7150">
              <a:lnSpc>
                <a:spcPct val="100000"/>
              </a:lnSpc>
              <a:spcBef>
                <a:spcPts val="95"/>
              </a:spcBef>
            </a:pPr>
            <a:r>
              <a:rPr sz="3100" spc="-10" dirty="0">
                <a:latin typeface="Calibri"/>
                <a:cs typeface="Calibri"/>
              </a:rPr>
              <a:t>Science:</a:t>
            </a:r>
            <a:endParaRPr sz="3100">
              <a:latin typeface="Calibri"/>
              <a:cs typeface="Calibri"/>
            </a:endParaRPr>
          </a:p>
          <a:p>
            <a:pPr marL="57150">
              <a:lnSpc>
                <a:spcPct val="100000"/>
              </a:lnSpc>
            </a:pPr>
            <a:r>
              <a:rPr sz="3100" spc="-10" dirty="0">
                <a:latin typeface="Calibri"/>
                <a:cs typeface="Calibri"/>
              </a:rPr>
              <a:t>Matematik</a:t>
            </a:r>
            <a:endParaRPr sz="3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770"/>
              </a:spcBef>
            </a:pPr>
            <a:r>
              <a:rPr sz="3100" spc="-10" dirty="0">
                <a:latin typeface="Calibri"/>
                <a:cs typeface="Calibri"/>
              </a:rPr>
              <a:t>Control:</a:t>
            </a:r>
            <a:endParaRPr sz="3100">
              <a:latin typeface="Calibri"/>
              <a:cs typeface="Calibri"/>
            </a:endParaRPr>
          </a:p>
          <a:p>
            <a:pPr marL="12700" marR="143510">
              <a:lnSpc>
                <a:spcPct val="100000"/>
              </a:lnSpc>
            </a:pPr>
            <a:r>
              <a:rPr sz="3100" dirty="0">
                <a:latin typeface="Calibri"/>
                <a:cs typeface="Calibri"/>
              </a:rPr>
              <a:t>Design</a:t>
            </a:r>
            <a:r>
              <a:rPr sz="3100" spc="-50" dirty="0">
                <a:latin typeface="Calibri"/>
                <a:cs typeface="Calibri"/>
              </a:rPr>
              <a:t> </a:t>
            </a:r>
            <a:r>
              <a:rPr sz="3100" dirty="0">
                <a:latin typeface="Calibri"/>
                <a:cs typeface="Calibri"/>
              </a:rPr>
              <a:t>of</a:t>
            </a:r>
            <a:r>
              <a:rPr sz="3100" spc="-65" dirty="0">
                <a:latin typeface="Calibri"/>
                <a:cs typeface="Calibri"/>
              </a:rPr>
              <a:t> </a:t>
            </a:r>
            <a:r>
              <a:rPr sz="3100" dirty="0">
                <a:latin typeface="Calibri"/>
                <a:cs typeface="Calibri"/>
              </a:rPr>
              <a:t>dynamic</a:t>
            </a:r>
            <a:r>
              <a:rPr sz="3100" spc="-85" dirty="0">
                <a:latin typeface="Calibri"/>
                <a:cs typeface="Calibri"/>
              </a:rPr>
              <a:t> </a:t>
            </a:r>
            <a:r>
              <a:rPr sz="3100" spc="-20" dirty="0">
                <a:latin typeface="Calibri"/>
                <a:cs typeface="Calibri"/>
              </a:rPr>
              <a:t>systems</a:t>
            </a:r>
            <a:r>
              <a:rPr sz="3100" spc="-75" dirty="0">
                <a:latin typeface="Calibri"/>
                <a:cs typeface="Calibri"/>
              </a:rPr>
              <a:t> </a:t>
            </a:r>
            <a:r>
              <a:rPr sz="3100" dirty="0">
                <a:latin typeface="Calibri"/>
                <a:cs typeface="Calibri"/>
              </a:rPr>
              <a:t>and</a:t>
            </a:r>
            <a:r>
              <a:rPr sz="3100" spc="-70" dirty="0">
                <a:latin typeface="Calibri"/>
                <a:cs typeface="Calibri"/>
              </a:rPr>
              <a:t> </a:t>
            </a:r>
            <a:r>
              <a:rPr sz="3100" spc="-20" dirty="0">
                <a:latin typeface="Calibri"/>
                <a:cs typeface="Calibri"/>
              </a:rPr>
              <a:t>controllers</a:t>
            </a:r>
            <a:r>
              <a:rPr sz="3100" spc="-70" dirty="0">
                <a:latin typeface="Calibri"/>
                <a:cs typeface="Calibri"/>
              </a:rPr>
              <a:t> </a:t>
            </a:r>
            <a:r>
              <a:rPr sz="3100" dirty="0">
                <a:latin typeface="Calibri"/>
                <a:cs typeface="Calibri"/>
              </a:rPr>
              <a:t>for</a:t>
            </a:r>
            <a:r>
              <a:rPr sz="3100" spc="-70" dirty="0">
                <a:latin typeface="Calibri"/>
                <a:cs typeface="Calibri"/>
              </a:rPr>
              <a:t> </a:t>
            </a:r>
            <a:r>
              <a:rPr sz="3100" spc="-25" dirty="0">
                <a:latin typeface="Calibri"/>
                <a:cs typeface="Calibri"/>
              </a:rPr>
              <a:t>the </a:t>
            </a:r>
            <a:r>
              <a:rPr sz="3100" spc="-10" dirty="0">
                <a:latin typeface="Calibri"/>
                <a:cs typeface="Calibri"/>
              </a:rPr>
              <a:t>systems</a:t>
            </a:r>
            <a:endParaRPr sz="3100">
              <a:latin typeface="Calibri"/>
              <a:cs typeface="Calibri"/>
            </a:endParaRPr>
          </a:p>
          <a:p>
            <a:pPr marL="57150">
              <a:lnSpc>
                <a:spcPct val="100000"/>
              </a:lnSpc>
              <a:spcBef>
                <a:spcPts val="2100"/>
              </a:spcBef>
            </a:pPr>
            <a:r>
              <a:rPr sz="3100" spc="-10" dirty="0">
                <a:latin typeface="Calibri"/>
                <a:cs typeface="Calibri"/>
              </a:rPr>
              <a:t>Electronics/Microelectronics:</a:t>
            </a:r>
            <a:endParaRPr sz="3100">
              <a:latin typeface="Calibri"/>
              <a:cs typeface="Calibri"/>
            </a:endParaRPr>
          </a:p>
          <a:p>
            <a:pPr marL="57150">
              <a:lnSpc>
                <a:spcPct val="100000"/>
              </a:lnSpc>
            </a:pPr>
            <a:r>
              <a:rPr sz="3100" dirty="0">
                <a:latin typeface="Calibri"/>
                <a:cs typeface="Calibri"/>
              </a:rPr>
              <a:t>Design</a:t>
            </a:r>
            <a:r>
              <a:rPr sz="3100" spc="-90" dirty="0">
                <a:latin typeface="Calibri"/>
                <a:cs typeface="Calibri"/>
              </a:rPr>
              <a:t> </a:t>
            </a:r>
            <a:r>
              <a:rPr sz="3100" dirty="0">
                <a:latin typeface="Calibri"/>
                <a:cs typeface="Calibri"/>
              </a:rPr>
              <a:t>of</a:t>
            </a:r>
            <a:r>
              <a:rPr sz="3100" spc="-105" dirty="0">
                <a:latin typeface="Calibri"/>
                <a:cs typeface="Calibri"/>
              </a:rPr>
              <a:t> </a:t>
            </a:r>
            <a:r>
              <a:rPr sz="3100" spc="-20" dirty="0">
                <a:latin typeface="Calibri"/>
                <a:cs typeface="Calibri"/>
              </a:rPr>
              <a:t>integrated</a:t>
            </a:r>
            <a:r>
              <a:rPr sz="3100" spc="-110" dirty="0">
                <a:latin typeface="Calibri"/>
                <a:cs typeface="Calibri"/>
              </a:rPr>
              <a:t> </a:t>
            </a:r>
            <a:r>
              <a:rPr sz="3100" dirty="0">
                <a:latin typeface="Calibri"/>
                <a:cs typeface="Calibri"/>
              </a:rPr>
              <a:t>circuits,</a:t>
            </a:r>
            <a:r>
              <a:rPr sz="3100" spc="-105" dirty="0">
                <a:latin typeface="Calibri"/>
                <a:cs typeface="Calibri"/>
              </a:rPr>
              <a:t> </a:t>
            </a:r>
            <a:r>
              <a:rPr sz="3100" spc="-10" dirty="0">
                <a:latin typeface="Calibri"/>
                <a:cs typeface="Calibri"/>
              </a:rPr>
              <a:t>microprocessors,</a:t>
            </a:r>
            <a:r>
              <a:rPr sz="3100" spc="-105" dirty="0">
                <a:latin typeface="Calibri"/>
                <a:cs typeface="Calibri"/>
              </a:rPr>
              <a:t> </a:t>
            </a:r>
            <a:r>
              <a:rPr sz="3100" spc="-20" dirty="0">
                <a:latin typeface="Calibri"/>
                <a:cs typeface="Calibri"/>
              </a:rPr>
              <a:t>etc.</a:t>
            </a:r>
            <a:endParaRPr sz="3100">
              <a:latin typeface="Calibri"/>
              <a:cs typeface="Calibri"/>
            </a:endParaRPr>
          </a:p>
          <a:p>
            <a:pPr marL="125730">
              <a:lnSpc>
                <a:spcPct val="100000"/>
              </a:lnSpc>
              <a:spcBef>
                <a:spcPts val="3265"/>
              </a:spcBef>
            </a:pPr>
            <a:r>
              <a:rPr sz="3100" dirty="0">
                <a:latin typeface="Calibri"/>
                <a:cs typeface="Calibri"/>
              </a:rPr>
              <a:t>Signal</a:t>
            </a:r>
            <a:r>
              <a:rPr sz="3100" spc="-70" dirty="0">
                <a:latin typeface="Calibri"/>
                <a:cs typeface="Calibri"/>
              </a:rPr>
              <a:t> </a:t>
            </a:r>
            <a:r>
              <a:rPr sz="3100" dirty="0">
                <a:latin typeface="Calibri"/>
                <a:cs typeface="Calibri"/>
              </a:rPr>
              <a:t>Processing:</a:t>
            </a:r>
            <a:r>
              <a:rPr sz="3100" spc="-60" dirty="0">
                <a:latin typeface="Calibri"/>
                <a:cs typeface="Calibri"/>
              </a:rPr>
              <a:t> </a:t>
            </a:r>
            <a:r>
              <a:rPr sz="3100" dirty="0">
                <a:latin typeface="Calibri"/>
                <a:cs typeface="Calibri"/>
              </a:rPr>
              <a:t>Analysis</a:t>
            </a:r>
            <a:r>
              <a:rPr sz="3100" spc="-90" dirty="0">
                <a:latin typeface="Calibri"/>
                <a:cs typeface="Calibri"/>
              </a:rPr>
              <a:t> </a:t>
            </a:r>
            <a:r>
              <a:rPr sz="3100" dirty="0">
                <a:latin typeface="Calibri"/>
                <a:cs typeface="Calibri"/>
              </a:rPr>
              <a:t>of</a:t>
            </a:r>
            <a:r>
              <a:rPr sz="3100" spc="-65" dirty="0">
                <a:latin typeface="Calibri"/>
                <a:cs typeface="Calibri"/>
              </a:rPr>
              <a:t> </a:t>
            </a:r>
            <a:r>
              <a:rPr sz="3100" spc="-10" dirty="0">
                <a:latin typeface="Calibri"/>
                <a:cs typeface="Calibri"/>
              </a:rPr>
              <a:t>signals</a:t>
            </a:r>
            <a:endParaRPr sz="31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771633" y="915035"/>
            <a:ext cx="1963166" cy="137096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614154" y="2439035"/>
            <a:ext cx="2441067" cy="137096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708642" y="3886580"/>
            <a:ext cx="2133600" cy="1374267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708642" y="5410530"/>
            <a:ext cx="2137282" cy="1294384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72872" y="1545717"/>
            <a:ext cx="7963534" cy="43237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4135">
              <a:lnSpc>
                <a:spcPct val="100000"/>
              </a:lnSpc>
              <a:spcBef>
                <a:spcPts val="95"/>
              </a:spcBef>
            </a:pPr>
            <a:r>
              <a:rPr sz="3100" spc="-10" dirty="0">
                <a:latin typeface="Calibri"/>
                <a:cs typeface="Calibri"/>
              </a:rPr>
              <a:t>Telecommunications:</a:t>
            </a:r>
            <a:endParaRPr sz="3100">
              <a:latin typeface="Calibri"/>
              <a:cs typeface="Calibri"/>
            </a:endParaRPr>
          </a:p>
          <a:p>
            <a:pPr marL="64135">
              <a:lnSpc>
                <a:spcPct val="100000"/>
              </a:lnSpc>
            </a:pPr>
            <a:r>
              <a:rPr sz="3100" dirty="0">
                <a:latin typeface="Calibri"/>
                <a:cs typeface="Calibri"/>
              </a:rPr>
              <a:t>Design</a:t>
            </a:r>
            <a:r>
              <a:rPr sz="3100" spc="-80" dirty="0">
                <a:latin typeface="Calibri"/>
                <a:cs typeface="Calibri"/>
              </a:rPr>
              <a:t> </a:t>
            </a:r>
            <a:r>
              <a:rPr sz="3100" dirty="0">
                <a:latin typeface="Calibri"/>
                <a:cs typeface="Calibri"/>
              </a:rPr>
              <a:t>of</a:t>
            </a:r>
            <a:r>
              <a:rPr sz="3100" spc="-90" dirty="0">
                <a:latin typeface="Calibri"/>
                <a:cs typeface="Calibri"/>
              </a:rPr>
              <a:t> </a:t>
            </a:r>
            <a:r>
              <a:rPr sz="3100" spc="-10" dirty="0">
                <a:latin typeface="Calibri"/>
                <a:cs typeface="Calibri"/>
              </a:rPr>
              <a:t>transmission</a:t>
            </a:r>
            <a:r>
              <a:rPr sz="3100" spc="-95" dirty="0">
                <a:latin typeface="Calibri"/>
                <a:cs typeface="Calibri"/>
              </a:rPr>
              <a:t> </a:t>
            </a:r>
            <a:r>
              <a:rPr sz="3100" spc="-10" dirty="0">
                <a:latin typeface="Calibri"/>
                <a:cs typeface="Calibri"/>
              </a:rPr>
              <a:t>systems</a:t>
            </a:r>
            <a:r>
              <a:rPr sz="3100" spc="-95" dirty="0">
                <a:latin typeface="Calibri"/>
                <a:cs typeface="Calibri"/>
              </a:rPr>
              <a:t> </a:t>
            </a:r>
            <a:r>
              <a:rPr sz="3100" dirty="0">
                <a:latin typeface="Calibri"/>
                <a:cs typeface="Calibri"/>
              </a:rPr>
              <a:t>(voice,</a:t>
            </a:r>
            <a:r>
              <a:rPr sz="3100" spc="-80" dirty="0">
                <a:latin typeface="Calibri"/>
                <a:cs typeface="Calibri"/>
              </a:rPr>
              <a:t> </a:t>
            </a:r>
            <a:r>
              <a:rPr sz="3100" spc="-10" dirty="0">
                <a:latin typeface="Calibri"/>
                <a:cs typeface="Calibri"/>
              </a:rPr>
              <a:t>data)</a:t>
            </a:r>
            <a:endParaRPr sz="3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775"/>
              </a:spcBef>
            </a:pPr>
            <a:endParaRPr sz="3100">
              <a:latin typeface="Calibri"/>
              <a:cs typeface="Calibri"/>
            </a:endParaRPr>
          </a:p>
          <a:p>
            <a:pPr marL="64135">
              <a:lnSpc>
                <a:spcPct val="100000"/>
              </a:lnSpc>
              <a:spcBef>
                <a:spcPts val="5"/>
              </a:spcBef>
            </a:pPr>
            <a:r>
              <a:rPr sz="3100" spc="-10" dirty="0">
                <a:latin typeface="Calibri"/>
                <a:cs typeface="Calibri"/>
              </a:rPr>
              <a:t>Computer:</a:t>
            </a:r>
            <a:endParaRPr sz="3100">
              <a:latin typeface="Calibri"/>
              <a:cs typeface="Calibri"/>
            </a:endParaRPr>
          </a:p>
          <a:p>
            <a:pPr marL="64135">
              <a:lnSpc>
                <a:spcPct val="100000"/>
              </a:lnSpc>
            </a:pPr>
            <a:r>
              <a:rPr sz="3100" dirty="0">
                <a:latin typeface="Calibri"/>
                <a:cs typeface="Calibri"/>
              </a:rPr>
              <a:t>Design</a:t>
            </a:r>
            <a:r>
              <a:rPr sz="3100" spc="-55" dirty="0">
                <a:latin typeface="Calibri"/>
                <a:cs typeface="Calibri"/>
              </a:rPr>
              <a:t> </a:t>
            </a:r>
            <a:r>
              <a:rPr sz="3100" dirty="0">
                <a:latin typeface="Calibri"/>
                <a:cs typeface="Calibri"/>
              </a:rPr>
              <a:t>and</a:t>
            </a:r>
            <a:r>
              <a:rPr sz="3100" spc="-70" dirty="0">
                <a:latin typeface="Calibri"/>
                <a:cs typeface="Calibri"/>
              </a:rPr>
              <a:t> </a:t>
            </a:r>
            <a:r>
              <a:rPr sz="3100" dirty="0">
                <a:latin typeface="Calibri"/>
                <a:cs typeface="Calibri"/>
              </a:rPr>
              <a:t>development</a:t>
            </a:r>
            <a:r>
              <a:rPr sz="3100" spc="-75" dirty="0">
                <a:latin typeface="Calibri"/>
                <a:cs typeface="Calibri"/>
              </a:rPr>
              <a:t> </a:t>
            </a:r>
            <a:r>
              <a:rPr sz="3100" dirty="0">
                <a:latin typeface="Calibri"/>
                <a:cs typeface="Calibri"/>
              </a:rPr>
              <a:t>of</a:t>
            </a:r>
            <a:r>
              <a:rPr sz="3100" spc="-65" dirty="0">
                <a:latin typeface="Calibri"/>
                <a:cs typeface="Calibri"/>
              </a:rPr>
              <a:t> </a:t>
            </a:r>
            <a:r>
              <a:rPr sz="3100" dirty="0">
                <a:latin typeface="Calibri"/>
                <a:cs typeface="Calibri"/>
              </a:rPr>
              <a:t>computer</a:t>
            </a:r>
            <a:r>
              <a:rPr sz="3100" spc="-80" dirty="0">
                <a:latin typeface="Calibri"/>
                <a:cs typeface="Calibri"/>
              </a:rPr>
              <a:t> </a:t>
            </a:r>
            <a:r>
              <a:rPr sz="3100" spc="-10" dirty="0">
                <a:latin typeface="Calibri"/>
                <a:cs typeface="Calibri"/>
              </a:rPr>
              <a:t>systems</a:t>
            </a:r>
            <a:endParaRPr sz="3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175"/>
              </a:spcBef>
            </a:pPr>
            <a:endParaRPr sz="3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3100" spc="-10" dirty="0">
                <a:latin typeface="Calibri"/>
                <a:cs typeface="Calibri"/>
              </a:rPr>
              <a:t>Instrumentation:</a:t>
            </a:r>
            <a:endParaRPr sz="3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3100" dirty="0">
                <a:latin typeface="Calibri"/>
                <a:cs typeface="Calibri"/>
              </a:rPr>
              <a:t>Design</a:t>
            </a:r>
            <a:r>
              <a:rPr sz="3100" spc="-65" dirty="0">
                <a:latin typeface="Calibri"/>
                <a:cs typeface="Calibri"/>
              </a:rPr>
              <a:t> </a:t>
            </a:r>
            <a:r>
              <a:rPr sz="3100" dirty="0">
                <a:latin typeface="Calibri"/>
                <a:cs typeface="Calibri"/>
              </a:rPr>
              <a:t>of</a:t>
            </a:r>
            <a:r>
              <a:rPr sz="3100" spc="-75" dirty="0">
                <a:latin typeface="Calibri"/>
                <a:cs typeface="Calibri"/>
              </a:rPr>
              <a:t> </a:t>
            </a:r>
            <a:r>
              <a:rPr sz="3100" dirty="0">
                <a:latin typeface="Calibri"/>
                <a:cs typeface="Calibri"/>
              </a:rPr>
              <a:t>sensors</a:t>
            </a:r>
            <a:r>
              <a:rPr sz="3100" spc="-100" dirty="0">
                <a:latin typeface="Calibri"/>
                <a:cs typeface="Calibri"/>
              </a:rPr>
              <a:t> </a:t>
            </a:r>
            <a:r>
              <a:rPr sz="3100" dirty="0">
                <a:latin typeface="Calibri"/>
                <a:cs typeface="Calibri"/>
              </a:rPr>
              <a:t>and</a:t>
            </a:r>
            <a:r>
              <a:rPr sz="3100" spc="-85" dirty="0">
                <a:latin typeface="Calibri"/>
                <a:cs typeface="Calibri"/>
              </a:rPr>
              <a:t> </a:t>
            </a:r>
            <a:r>
              <a:rPr sz="3100" dirty="0">
                <a:latin typeface="Calibri"/>
                <a:cs typeface="Calibri"/>
              </a:rPr>
              <a:t>data</a:t>
            </a:r>
            <a:r>
              <a:rPr sz="3100" spc="-80" dirty="0">
                <a:latin typeface="Calibri"/>
                <a:cs typeface="Calibri"/>
              </a:rPr>
              <a:t> </a:t>
            </a:r>
            <a:r>
              <a:rPr sz="3100" dirty="0">
                <a:latin typeface="Calibri"/>
                <a:cs typeface="Calibri"/>
              </a:rPr>
              <a:t>acquisition</a:t>
            </a:r>
            <a:r>
              <a:rPr sz="3100" spc="-75" dirty="0">
                <a:latin typeface="Calibri"/>
                <a:cs typeface="Calibri"/>
              </a:rPr>
              <a:t> </a:t>
            </a:r>
            <a:r>
              <a:rPr sz="3100" spc="-10" dirty="0">
                <a:latin typeface="Calibri"/>
                <a:cs typeface="Calibri"/>
              </a:rPr>
              <a:t>equipment</a:t>
            </a:r>
            <a:endParaRPr sz="31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05990">
              <a:lnSpc>
                <a:spcPct val="100000"/>
              </a:lnSpc>
              <a:spcBef>
                <a:spcPts val="100"/>
              </a:spcBef>
            </a:pPr>
            <a:r>
              <a:rPr sz="5700" dirty="0"/>
              <a:t>Fields</a:t>
            </a:r>
            <a:r>
              <a:rPr sz="5700" spc="-90" dirty="0"/>
              <a:t> </a:t>
            </a:r>
            <a:r>
              <a:rPr sz="5700" dirty="0"/>
              <a:t>of</a:t>
            </a:r>
            <a:r>
              <a:rPr sz="5700" spc="-85" dirty="0"/>
              <a:t> </a:t>
            </a:r>
            <a:r>
              <a:rPr sz="5700" spc="-10" dirty="0"/>
              <a:t>study</a:t>
            </a:r>
            <a:endParaRPr sz="57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75242" y="1219580"/>
            <a:ext cx="2667000" cy="129438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164066" y="2743580"/>
            <a:ext cx="2678176" cy="190500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175242" y="5004282"/>
            <a:ext cx="2681858" cy="154926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8269" y="855675"/>
            <a:ext cx="3606945" cy="277964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316304" y="4143335"/>
            <a:ext cx="7197660" cy="66227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292221" y="3910710"/>
            <a:ext cx="7198995" cy="167481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b="1" smtClean="0">
                <a:solidFill>
                  <a:srgbClr val="006FC0"/>
                </a:solidFill>
                <a:latin typeface="Times New Roman"/>
                <a:cs typeface="Times New Roman"/>
              </a:rPr>
              <a:t>Bilgisayar</a:t>
            </a:r>
            <a:r>
              <a:rPr lang="tr-TR" sz="5400" b="1" dirty="0" smtClean="0">
                <a:solidFill>
                  <a:srgbClr val="006FC0"/>
                </a:solidFill>
                <a:latin typeface="Times New Roman"/>
                <a:cs typeface="Times New Roman"/>
              </a:rPr>
              <a:t> ve Bilişim Sistemleri</a:t>
            </a:r>
            <a:r>
              <a:rPr sz="5400" b="1" spc="-100" smtClean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5400" b="1" spc="-10" smtClean="0">
                <a:solidFill>
                  <a:srgbClr val="006FC0"/>
                </a:solidFill>
                <a:latin typeface="Times New Roman"/>
                <a:cs typeface="Times New Roman"/>
              </a:rPr>
              <a:t>Mühendisliği</a:t>
            </a:r>
            <a:endParaRPr sz="5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24179" rIns="0" bIns="0" rtlCol="0">
            <a:spAutoFit/>
          </a:bodyPr>
          <a:lstStyle/>
          <a:p>
            <a:pPr marL="2395220">
              <a:lnSpc>
                <a:spcPct val="100000"/>
              </a:lnSpc>
              <a:spcBef>
                <a:spcPts val="95"/>
              </a:spcBef>
            </a:pPr>
            <a:r>
              <a:rPr sz="4000" b="1" spc="-10" dirty="0">
                <a:solidFill>
                  <a:srgbClr val="C00000"/>
                </a:solidFill>
                <a:latin typeface="Calibri"/>
                <a:cs typeface="Calibri"/>
              </a:rPr>
              <a:t>Bilgisayar</a:t>
            </a:r>
            <a:r>
              <a:rPr sz="4000" b="1" spc="-18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4000" b="1" spc="-10" dirty="0">
                <a:solidFill>
                  <a:srgbClr val="C00000"/>
                </a:solidFill>
                <a:latin typeface="Calibri"/>
                <a:cs typeface="Calibri"/>
              </a:rPr>
              <a:t>Nedir?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18819" y="1534490"/>
            <a:ext cx="10828655" cy="878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354965" algn="l"/>
              </a:tabLst>
            </a:pPr>
            <a:r>
              <a:rPr sz="2800" spc="-25" dirty="0">
                <a:latin typeface="Calibri"/>
                <a:cs typeface="Calibri"/>
              </a:rPr>
              <a:t>Bilgisayar,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kendi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başına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otonom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olarak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bir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dizi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aritmetik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veya</a:t>
            </a:r>
            <a:r>
              <a:rPr sz="2800" spc="-8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mantıksal</a:t>
            </a:r>
            <a:endParaRPr sz="2800">
              <a:latin typeface="Calibri"/>
              <a:cs typeface="Calibri"/>
            </a:endParaRPr>
          </a:p>
          <a:p>
            <a:pPr marL="354965">
              <a:lnSpc>
                <a:spcPct val="100000"/>
              </a:lnSpc>
            </a:pPr>
            <a:r>
              <a:rPr sz="2800" dirty="0">
                <a:latin typeface="Calibri"/>
                <a:cs typeface="Calibri"/>
              </a:rPr>
              <a:t>işlemler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gerçekleştirmek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amacıyla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programlanan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genel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amaçlı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bir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aygıttır.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76401" y="84531"/>
            <a:ext cx="8229600" cy="1071245"/>
          </a:xfrm>
          <a:prstGeom prst="rect">
            <a:avLst/>
          </a:prstGeom>
        </p:spPr>
        <p:txBody>
          <a:bodyPr vert="horz" wrap="square" lIns="0" tIns="424179" rIns="0" bIns="0" rtlCol="0">
            <a:spAutoFit/>
          </a:bodyPr>
          <a:lstStyle/>
          <a:p>
            <a:pPr marL="1729105">
              <a:lnSpc>
                <a:spcPct val="100000"/>
              </a:lnSpc>
              <a:spcBef>
                <a:spcPts val="95"/>
              </a:spcBef>
            </a:pPr>
            <a:r>
              <a:rPr sz="4000" b="1" spc="-10" smtClean="0">
                <a:solidFill>
                  <a:srgbClr val="C00000"/>
                </a:solidFill>
                <a:latin typeface="Calibri"/>
                <a:cs typeface="Calibri"/>
              </a:rPr>
              <a:t>Bil</a:t>
            </a:r>
            <a:r>
              <a:rPr lang="tr-TR" sz="4000" b="1" spc="-10" dirty="0" smtClean="0">
                <a:solidFill>
                  <a:srgbClr val="C00000"/>
                </a:solidFill>
                <a:latin typeface="Calibri"/>
                <a:cs typeface="Calibri"/>
              </a:rPr>
              <a:t>işim Sistemleri</a:t>
            </a:r>
            <a:r>
              <a:rPr sz="4000" b="1" spc="-170" smtClean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4000" b="1" spc="-10" dirty="0">
                <a:solidFill>
                  <a:srgbClr val="C00000"/>
                </a:solidFill>
                <a:latin typeface="Calibri"/>
                <a:cs typeface="Calibri"/>
              </a:rPr>
              <a:t>Mühendisliği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18819" y="1563446"/>
            <a:ext cx="11244581" cy="4130617"/>
          </a:xfrm>
          <a:prstGeom prst="rect">
            <a:avLst/>
          </a:prstGeom>
        </p:spPr>
        <p:txBody>
          <a:bodyPr vert="horz" wrap="square" lIns="0" tIns="64769" rIns="0" bIns="0" rtlCol="0">
            <a:spAutoFit/>
          </a:bodyPr>
          <a:lstStyle/>
          <a:p>
            <a:pPr marL="354965" marR="655955" indent="-342900">
              <a:lnSpc>
                <a:spcPts val="3240"/>
              </a:lnSpc>
              <a:spcBef>
                <a:spcPts val="509"/>
              </a:spcBef>
              <a:buFont typeface="Arial"/>
              <a:buChar char="•"/>
              <a:tabLst>
                <a:tab pos="354965" algn="l"/>
              </a:tabLst>
            </a:pPr>
            <a:r>
              <a:rPr sz="3000" dirty="0">
                <a:latin typeface="Calibri"/>
                <a:cs typeface="Calibri"/>
              </a:rPr>
              <a:t>Bilgi</a:t>
            </a:r>
            <a:r>
              <a:rPr sz="3000" spc="-55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çağının</a:t>
            </a:r>
            <a:r>
              <a:rPr sz="3000" spc="-70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yeni</a:t>
            </a:r>
            <a:r>
              <a:rPr sz="3000" spc="-45" dirty="0">
                <a:latin typeface="Calibri"/>
                <a:cs typeface="Calibri"/>
              </a:rPr>
              <a:t> </a:t>
            </a:r>
            <a:r>
              <a:rPr sz="3000" spc="-10" dirty="0">
                <a:latin typeface="Calibri"/>
                <a:cs typeface="Calibri"/>
              </a:rPr>
              <a:t>gereksinimlerini</a:t>
            </a:r>
            <a:r>
              <a:rPr sz="3000" spc="-70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karşılamak</a:t>
            </a:r>
            <a:r>
              <a:rPr sz="3000" spc="-70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amacıyla,</a:t>
            </a:r>
            <a:r>
              <a:rPr sz="3000" spc="-60" dirty="0">
                <a:latin typeface="Calibri"/>
                <a:cs typeface="Calibri"/>
              </a:rPr>
              <a:t> </a:t>
            </a:r>
            <a:r>
              <a:rPr sz="3000" spc="-10" dirty="0">
                <a:latin typeface="Calibri"/>
                <a:cs typeface="Calibri"/>
              </a:rPr>
              <a:t>bilgisayar </a:t>
            </a:r>
            <a:r>
              <a:rPr sz="3000" dirty="0">
                <a:latin typeface="Calibri"/>
                <a:cs typeface="Calibri"/>
              </a:rPr>
              <a:t>bilimleri,</a:t>
            </a:r>
            <a:r>
              <a:rPr sz="3000" spc="-55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bilgi</a:t>
            </a:r>
            <a:r>
              <a:rPr sz="3000" spc="-85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sistemleri</a:t>
            </a:r>
            <a:r>
              <a:rPr sz="3000" spc="-70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ve</a:t>
            </a:r>
            <a:r>
              <a:rPr sz="3000" spc="-90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yazılım</a:t>
            </a:r>
            <a:r>
              <a:rPr sz="3000" spc="-65" dirty="0">
                <a:latin typeface="Calibri"/>
                <a:cs typeface="Calibri"/>
              </a:rPr>
              <a:t> </a:t>
            </a:r>
            <a:r>
              <a:rPr sz="3000">
                <a:latin typeface="Calibri"/>
                <a:cs typeface="Calibri"/>
              </a:rPr>
              <a:t>alanlarında</a:t>
            </a:r>
            <a:r>
              <a:rPr sz="3000" spc="-65">
                <a:latin typeface="Calibri"/>
                <a:cs typeface="Calibri"/>
              </a:rPr>
              <a:t> </a:t>
            </a:r>
            <a:r>
              <a:rPr sz="3000" spc="-10" smtClean="0">
                <a:latin typeface="Calibri"/>
                <a:cs typeface="Calibri"/>
              </a:rPr>
              <a:t>mühendisler</a:t>
            </a:r>
            <a:r>
              <a:rPr lang="tr-TR" sz="3000" spc="-10" dirty="0" smtClean="0">
                <a:latin typeface="Calibri"/>
                <a:cs typeface="Calibri"/>
              </a:rPr>
              <a:t>.</a:t>
            </a:r>
            <a:endParaRPr sz="3000">
              <a:latin typeface="Calibri"/>
              <a:cs typeface="Calibri"/>
            </a:endParaRPr>
          </a:p>
          <a:p>
            <a:pPr marL="354965" marR="5080" indent="-342900">
              <a:lnSpc>
                <a:spcPts val="3240"/>
              </a:lnSpc>
              <a:spcBef>
                <a:spcPts val="720"/>
              </a:spcBef>
              <a:buFont typeface="Arial"/>
              <a:buChar char="•"/>
              <a:tabLst>
                <a:tab pos="354965" algn="l"/>
              </a:tabLst>
            </a:pPr>
            <a:r>
              <a:rPr sz="3000" spc="-10" smtClean="0">
                <a:latin typeface="Calibri"/>
                <a:cs typeface="Calibri"/>
              </a:rPr>
              <a:t>Bil</a:t>
            </a:r>
            <a:r>
              <a:rPr lang="tr-TR" sz="3000" spc="-10" dirty="0" smtClean="0">
                <a:latin typeface="Calibri"/>
                <a:cs typeface="Calibri"/>
              </a:rPr>
              <a:t>işim</a:t>
            </a:r>
            <a:r>
              <a:rPr sz="3000" spc="-65" smtClean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mühendisliği</a:t>
            </a:r>
            <a:r>
              <a:rPr sz="3000" spc="-70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popüler</a:t>
            </a:r>
            <a:r>
              <a:rPr sz="3000" spc="-75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bir</a:t>
            </a:r>
            <a:r>
              <a:rPr sz="3000" spc="-70" dirty="0">
                <a:latin typeface="Calibri"/>
                <a:cs typeface="Calibri"/>
              </a:rPr>
              <a:t> </a:t>
            </a:r>
            <a:r>
              <a:rPr sz="3000" spc="-10" dirty="0">
                <a:latin typeface="Calibri"/>
                <a:cs typeface="Calibri"/>
              </a:rPr>
              <a:t>branştır</a:t>
            </a:r>
            <a:r>
              <a:rPr sz="3000" spc="-80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ve</a:t>
            </a:r>
            <a:r>
              <a:rPr sz="3000" spc="-100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mezun</a:t>
            </a:r>
            <a:r>
              <a:rPr sz="3000" spc="-95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olduktan</a:t>
            </a:r>
            <a:r>
              <a:rPr sz="3000" spc="-85" dirty="0">
                <a:latin typeface="Calibri"/>
                <a:cs typeface="Calibri"/>
              </a:rPr>
              <a:t> </a:t>
            </a:r>
            <a:r>
              <a:rPr sz="3000" spc="-10" dirty="0">
                <a:latin typeface="Calibri"/>
                <a:cs typeface="Calibri"/>
              </a:rPr>
              <a:t>sonra </a:t>
            </a:r>
            <a:r>
              <a:rPr sz="3000" dirty="0">
                <a:latin typeface="Calibri"/>
                <a:cs typeface="Calibri"/>
              </a:rPr>
              <a:t>iyi</a:t>
            </a:r>
            <a:r>
              <a:rPr sz="3000" spc="-30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iş</a:t>
            </a:r>
            <a:r>
              <a:rPr sz="3000" spc="-25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olanakları</a:t>
            </a:r>
            <a:r>
              <a:rPr sz="3000" spc="-30" dirty="0">
                <a:latin typeface="Calibri"/>
                <a:cs typeface="Calibri"/>
              </a:rPr>
              <a:t> </a:t>
            </a:r>
            <a:r>
              <a:rPr sz="3000" spc="-10" dirty="0">
                <a:latin typeface="Calibri"/>
                <a:cs typeface="Calibri"/>
              </a:rPr>
              <a:t>sunar.</a:t>
            </a:r>
            <a:endParaRPr sz="3000">
              <a:latin typeface="Calibri"/>
              <a:cs typeface="Calibri"/>
            </a:endParaRPr>
          </a:p>
          <a:p>
            <a:pPr marL="354965" marR="415290" indent="-342900">
              <a:lnSpc>
                <a:spcPts val="3240"/>
              </a:lnSpc>
              <a:spcBef>
                <a:spcPts val="720"/>
              </a:spcBef>
              <a:buFont typeface="Arial"/>
              <a:buChar char="•"/>
              <a:tabLst>
                <a:tab pos="354965" algn="l"/>
              </a:tabLst>
            </a:pPr>
            <a:r>
              <a:rPr sz="3000" spc="-10" smtClean="0">
                <a:latin typeface="Calibri"/>
                <a:cs typeface="Calibri"/>
              </a:rPr>
              <a:t>Bil</a:t>
            </a:r>
            <a:r>
              <a:rPr lang="tr-TR" sz="3000" spc="-10" dirty="0" smtClean="0">
                <a:latin typeface="Calibri"/>
                <a:cs typeface="Calibri"/>
              </a:rPr>
              <a:t>işim m</a:t>
            </a:r>
            <a:r>
              <a:rPr sz="3000" smtClean="0">
                <a:latin typeface="Calibri"/>
                <a:cs typeface="Calibri"/>
              </a:rPr>
              <a:t>ühendisleri</a:t>
            </a:r>
            <a:r>
              <a:rPr sz="3000" spc="-70" smtClean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için</a:t>
            </a:r>
            <a:r>
              <a:rPr sz="3000" spc="-80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iş</a:t>
            </a:r>
            <a:r>
              <a:rPr sz="3000" spc="-85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beklentileri,</a:t>
            </a:r>
            <a:r>
              <a:rPr sz="3000" spc="-80" dirty="0">
                <a:latin typeface="Calibri"/>
                <a:cs typeface="Calibri"/>
              </a:rPr>
              <a:t> </a:t>
            </a:r>
            <a:r>
              <a:rPr sz="3000" spc="-10" dirty="0">
                <a:latin typeface="Calibri"/>
                <a:cs typeface="Calibri"/>
              </a:rPr>
              <a:t>yaygın</a:t>
            </a:r>
            <a:r>
              <a:rPr sz="3000" spc="-80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kullanım</a:t>
            </a:r>
            <a:r>
              <a:rPr sz="3000" spc="-75" dirty="0">
                <a:latin typeface="Calibri"/>
                <a:cs typeface="Calibri"/>
              </a:rPr>
              <a:t> </a:t>
            </a:r>
            <a:r>
              <a:rPr sz="3000" spc="-10" dirty="0">
                <a:latin typeface="Calibri"/>
                <a:cs typeface="Calibri"/>
              </a:rPr>
              <a:t>alanları </a:t>
            </a:r>
            <a:r>
              <a:rPr sz="3000" dirty="0">
                <a:latin typeface="Calibri"/>
                <a:cs typeface="Calibri"/>
              </a:rPr>
              <a:t>nedeniyle</a:t>
            </a:r>
            <a:r>
              <a:rPr sz="3000" spc="-35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hem</a:t>
            </a:r>
            <a:r>
              <a:rPr sz="3000" spc="-45" dirty="0">
                <a:latin typeface="Calibri"/>
                <a:cs typeface="Calibri"/>
              </a:rPr>
              <a:t> </a:t>
            </a:r>
            <a:r>
              <a:rPr sz="3000" spc="-25" dirty="0">
                <a:latin typeface="Calibri"/>
                <a:cs typeface="Calibri"/>
              </a:rPr>
              <a:t>Türkiye'da</a:t>
            </a:r>
            <a:r>
              <a:rPr sz="3000" spc="-50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hem</a:t>
            </a:r>
            <a:r>
              <a:rPr sz="3000" spc="-40" dirty="0">
                <a:latin typeface="Calibri"/>
                <a:cs typeface="Calibri"/>
              </a:rPr>
              <a:t> </a:t>
            </a:r>
            <a:r>
              <a:rPr sz="3000">
                <a:latin typeface="Calibri"/>
                <a:cs typeface="Calibri"/>
              </a:rPr>
              <a:t>de</a:t>
            </a:r>
            <a:r>
              <a:rPr sz="3000" spc="-55">
                <a:latin typeface="Calibri"/>
                <a:cs typeface="Calibri"/>
              </a:rPr>
              <a:t> </a:t>
            </a:r>
            <a:r>
              <a:rPr sz="3000" smtClean="0">
                <a:latin typeface="Calibri"/>
                <a:cs typeface="Calibri"/>
              </a:rPr>
              <a:t>yurt</a:t>
            </a:r>
            <a:r>
              <a:rPr lang="tr-TR" sz="3000" dirty="0" smtClean="0">
                <a:latin typeface="Calibri"/>
                <a:cs typeface="Calibri"/>
              </a:rPr>
              <a:t> </a:t>
            </a:r>
            <a:r>
              <a:rPr sz="3000" smtClean="0">
                <a:latin typeface="Calibri"/>
                <a:cs typeface="Calibri"/>
              </a:rPr>
              <a:t>dışında</a:t>
            </a:r>
            <a:r>
              <a:rPr sz="3000" spc="-35" smtClean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hızla</a:t>
            </a:r>
            <a:r>
              <a:rPr sz="3000" spc="-50" dirty="0">
                <a:latin typeface="Calibri"/>
                <a:cs typeface="Calibri"/>
              </a:rPr>
              <a:t> </a:t>
            </a:r>
            <a:r>
              <a:rPr sz="3000" spc="-10" dirty="0">
                <a:latin typeface="Calibri"/>
                <a:cs typeface="Calibri"/>
              </a:rPr>
              <a:t>artmaktadır.</a:t>
            </a:r>
            <a:endParaRPr sz="30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spcBef>
                <a:spcPts val="315"/>
              </a:spcBef>
              <a:buFont typeface="Arial"/>
              <a:buChar char="•"/>
              <a:tabLst>
                <a:tab pos="354965" algn="l"/>
              </a:tabLst>
            </a:pPr>
            <a:r>
              <a:rPr sz="3000" spc="-10" dirty="0">
                <a:latin typeface="Calibri"/>
                <a:cs typeface="Calibri"/>
              </a:rPr>
              <a:t>Bilgisayar</a:t>
            </a:r>
            <a:r>
              <a:rPr sz="3000" spc="-80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yazılım</a:t>
            </a:r>
            <a:r>
              <a:rPr sz="3000" spc="-95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mühendisleri</a:t>
            </a:r>
            <a:r>
              <a:rPr sz="3000" spc="-75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parlak</a:t>
            </a:r>
            <a:r>
              <a:rPr sz="3000" spc="-90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kariyer</a:t>
            </a:r>
            <a:r>
              <a:rPr sz="3000" spc="-100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beklentilerine</a:t>
            </a:r>
            <a:r>
              <a:rPr sz="3000" spc="-90" dirty="0">
                <a:latin typeface="Calibri"/>
                <a:cs typeface="Calibri"/>
              </a:rPr>
              <a:t> </a:t>
            </a:r>
            <a:r>
              <a:rPr sz="3000" spc="-10" dirty="0">
                <a:latin typeface="Calibri"/>
                <a:cs typeface="Calibri"/>
              </a:rPr>
              <a:t>sahiptir.</a:t>
            </a:r>
            <a:endParaRPr sz="3000">
              <a:latin typeface="Calibri"/>
              <a:cs typeface="Calibri"/>
            </a:endParaRPr>
          </a:p>
          <a:p>
            <a:pPr marL="354965" marR="330835" indent="-342900">
              <a:lnSpc>
                <a:spcPts val="3240"/>
              </a:lnSpc>
              <a:spcBef>
                <a:spcPts val="770"/>
              </a:spcBef>
              <a:buFont typeface="Arial"/>
              <a:buChar char="•"/>
              <a:tabLst>
                <a:tab pos="354965" algn="l"/>
              </a:tabLst>
            </a:pPr>
            <a:r>
              <a:rPr sz="3000" spc="-10" smtClean="0">
                <a:latin typeface="Calibri"/>
                <a:cs typeface="Calibri"/>
              </a:rPr>
              <a:t>Bil</a:t>
            </a:r>
            <a:r>
              <a:rPr lang="tr-TR" sz="3000" spc="-10" dirty="0" smtClean="0">
                <a:latin typeface="Calibri"/>
                <a:cs typeface="Calibri"/>
              </a:rPr>
              <a:t>işim </a:t>
            </a:r>
            <a:r>
              <a:rPr sz="3000" smtClean="0">
                <a:latin typeface="Calibri"/>
                <a:cs typeface="Calibri"/>
              </a:rPr>
              <a:t>mühendisliği</a:t>
            </a:r>
            <a:r>
              <a:rPr sz="3000" spc="-95" smtClean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yüksek</a:t>
            </a:r>
            <a:r>
              <a:rPr sz="3000" spc="-100" dirty="0">
                <a:latin typeface="Calibri"/>
                <a:cs typeface="Calibri"/>
              </a:rPr>
              <a:t> </a:t>
            </a:r>
            <a:r>
              <a:rPr sz="3000">
                <a:latin typeface="Calibri"/>
                <a:cs typeface="Calibri"/>
              </a:rPr>
              <a:t>ücretli</a:t>
            </a:r>
            <a:r>
              <a:rPr sz="3000" spc="-110">
                <a:latin typeface="Calibri"/>
                <a:cs typeface="Calibri"/>
              </a:rPr>
              <a:t> </a:t>
            </a:r>
            <a:r>
              <a:rPr lang="tr-TR" sz="3000" spc="-110" dirty="0" smtClean="0">
                <a:latin typeface="Calibri"/>
                <a:cs typeface="Calibri"/>
              </a:rPr>
              <a:t>bir </a:t>
            </a:r>
            <a:r>
              <a:rPr lang="tr-TR" sz="3000" spc="-45" dirty="0" smtClean="0">
                <a:latin typeface="Calibri"/>
                <a:cs typeface="Calibri"/>
              </a:rPr>
              <a:t>daldır</a:t>
            </a:r>
            <a:r>
              <a:rPr sz="3000" spc="-45" smtClean="0">
                <a:latin typeface="Calibri"/>
                <a:cs typeface="Calibri"/>
              </a:rPr>
              <a:t>.</a:t>
            </a:r>
            <a:r>
              <a:rPr sz="3000" spc="-105" smtClean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Özellikle</a:t>
            </a:r>
            <a:r>
              <a:rPr sz="3000" spc="-100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kod</a:t>
            </a:r>
            <a:r>
              <a:rPr sz="3000" spc="-105" dirty="0">
                <a:latin typeface="Calibri"/>
                <a:cs typeface="Calibri"/>
              </a:rPr>
              <a:t> </a:t>
            </a:r>
            <a:r>
              <a:rPr sz="3000" spc="-10">
                <a:latin typeface="Calibri"/>
                <a:cs typeface="Calibri"/>
              </a:rPr>
              <a:t>yazılım </a:t>
            </a:r>
            <a:r>
              <a:rPr sz="3000" smtClean="0">
                <a:latin typeface="Calibri"/>
                <a:cs typeface="Calibri"/>
              </a:rPr>
              <a:t>mühendisleri</a:t>
            </a:r>
            <a:r>
              <a:rPr lang="tr-TR" sz="3000" dirty="0" smtClean="0">
                <a:latin typeface="Calibri"/>
                <a:cs typeface="Calibri"/>
              </a:rPr>
              <a:t>,</a:t>
            </a:r>
            <a:r>
              <a:rPr sz="3000" spc="-55" smtClean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dünyada</a:t>
            </a:r>
            <a:r>
              <a:rPr sz="3000" spc="-50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en</a:t>
            </a:r>
            <a:r>
              <a:rPr sz="3000" spc="-75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yüksek</a:t>
            </a:r>
            <a:r>
              <a:rPr sz="3000" spc="-60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maaş</a:t>
            </a:r>
            <a:r>
              <a:rPr sz="3000" spc="-75" dirty="0">
                <a:latin typeface="Calibri"/>
                <a:cs typeface="Calibri"/>
              </a:rPr>
              <a:t> </a:t>
            </a:r>
            <a:r>
              <a:rPr sz="3000">
                <a:latin typeface="Calibri"/>
                <a:cs typeface="Calibri"/>
              </a:rPr>
              <a:t>alan</a:t>
            </a:r>
            <a:r>
              <a:rPr sz="3000" spc="-70">
                <a:latin typeface="Calibri"/>
                <a:cs typeface="Calibri"/>
              </a:rPr>
              <a:t> </a:t>
            </a:r>
            <a:r>
              <a:rPr lang="tr-TR" sz="3000" spc="-10" dirty="0" smtClean="0">
                <a:latin typeface="Calibri"/>
                <a:cs typeface="Calibri"/>
              </a:rPr>
              <a:t>meslek gruplarındandır</a:t>
            </a:r>
            <a:r>
              <a:rPr sz="3000" spc="-10" smtClean="0">
                <a:latin typeface="Calibri"/>
                <a:cs typeface="Calibri"/>
              </a:rPr>
              <a:t>.</a:t>
            </a:r>
            <a:endParaRPr sz="3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09800" y="76200"/>
            <a:ext cx="7391400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mtClean="0"/>
              <a:t>Bil</a:t>
            </a:r>
            <a:r>
              <a:rPr lang="tr-TR" sz="4000" dirty="0" smtClean="0"/>
              <a:t>işim Sistemleri</a:t>
            </a:r>
            <a:r>
              <a:rPr sz="4000" spc="-204" smtClean="0"/>
              <a:t> </a:t>
            </a:r>
            <a:r>
              <a:rPr sz="4000" spc="-10" dirty="0"/>
              <a:t>Mühendisliği</a:t>
            </a:r>
            <a:endParaRPr sz="4000"/>
          </a:p>
        </p:txBody>
      </p:sp>
      <p:sp>
        <p:nvSpPr>
          <p:cNvPr id="3" name="object 3"/>
          <p:cNvSpPr txBox="1"/>
          <p:nvPr/>
        </p:nvSpPr>
        <p:spPr>
          <a:xfrm>
            <a:off x="764540" y="898905"/>
            <a:ext cx="11246485" cy="4275529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756285" marR="285750" indent="-287020">
              <a:lnSpc>
                <a:spcPts val="2270"/>
              </a:lnSpc>
              <a:spcBef>
                <a:spcPts val="380"/>
              </a:spcBef>
              <a:buFont typeface="Arial"/>
              <a:buChar char="–"/>
              <a:tabLst>
                <a:tab pos="756285" algn="l"/>
              </a:tabLst>
            </a:pPr>
            <a:r>
              <a:rPr sz="2100" dirty="0">
                <a:latin typeface="Calibri"/>
                <a:cs typeface="Calibri"/>
              </a:rPr>
              <a:t>Problem</a:t>
            </a:r>
            <a:r>
              <a:rPr sz="2100" spc="-3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çözme</a:t>
            </a:r>
            <a:r>
              <a:rPr sz="2100" spc="-6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için</a:t>
            </a:r>
            <a:r>
              <a:rPr sz="2100" spc="-3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algoritma</a:t>
            </a:r>
            <a:r>
              <a:rPr sz="2100" spc="-55" dirty="0">
                <a:latin typeface="Calibri"/>
                <a:cs typeface="Calibri"/>
              </a:rPr>
              <a:t> </a:t>
            </a:r>
            <a:r>
              <a:rPr sz="2100" spc="-10" dirty="0">
                <a:latin typeface="Calibri"/>
                <a:cs typeface="Calibri"/>
              </a:rPr>
              <a:t>çözümleme</a:t>
            </a:r>
            <a:r>
              <a:rPr sz="2100" spc="-5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ve</a:t>
            </a:r>
            <a:r>
              <a:rPr sz="2100" spc="-40" dirty="0">
                <a:latin typeface="Calibri"/>
                <a:cs typeface="Calibri"/>
              </a:rPr>
              <a:t> </a:t>
            </a:r>
            <a:r>
              <a:rPr sz="2100" spc="-10">
                <a:latin typeface="Calibri"/>
                <a:cs typeface="Calibri"/>
              </a:rPr>
              <a:t>tasarımı</a:t>
            </a:r>
            <a:r>
              <a:rPr sz="2100" spc="-10" smtClean="0">
                <a:latin typeface="Calibri"/>
                <a:cs typeface="Calibri"/>
              </a:rPr>
              <a:t>,</a:t>
            </a:r>
            <a:r>
              <a:rPr lang="tr-TR" sz="2100" spc="-10" dirty="0" smtClean="0">
                <a:latin typeface="Calibri"/>
                <a:cs typeface="Calibri"/>
              </a:rPr>
              <a:t> </a:t>
            </a:r>
            <a:r>
              <a:rPr sz="2100" spc="-10" smtClean="0">
                <a:latin typeface="Calibri"/>
                <a:cs typeface="Calibri"/>
              </a:rPr>
              <a:t>bilimsel</a:t>
            </a:r>
            <a:r>
              <a:rPr sz="2100" spc="-30" smtClean="0">
                <a:latin typeface="Calibri"/>
                <a:cs typeface="Calibri"/>
              </a:rPr>
              <a:t> </a:t>
            </a:r>
            <a:r>
              <a:rPr sz="2100" spc="-10" dirty="0">
                <a:latin typeface="Calibri"/>
                <a:cs typeface="Calibri"/>
              </a:rPr>
              <a:t>yönteme</a:t>
            </a:r>
            <a:r>
              <a:rPr sz="2100" spc="-5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dayalı</a:t>
            </a:r>
            <a:r>
              <a:rPr sz="2100" spc="-5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titiz</a:t>
            </a:r>
            <a:r>
              <a:rPr sz="2100" spc="-6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bir</a:t>
            </a:r>
            <a:r>
              <a:rPr sz="2100" spc="-50" dirty="0">
                <a:latin typeface="Calibri"/>
                <a:cs typeface="Calibri"/>
              </a:rPr>
              <a:t> </a:t>
            </a:r>
            <a:r>
              <a:rPr sz="2100" spc="-10" dirty="0">
                <a:latin typeface="Calibri"/>
                <a:cs typeface="Calibri"/>
              </a:rPr>
              <a:t>yaklaşım içerir.</a:t>
            </a:r>
            <a:endParaRPr sz="2100">
              <a:latin typeface="Calibri"/>
              <a:cs typeface="Calibri"/>
            </a:endParaRPr>
          </a:p>
          <a:p>
            <a:pPr marL="756285" indent="-286385">
              <a:lnSpc>
                <a:spcPct val="100000"/>
              </a:lnSpc>
              <a:spcBef>
                <a:spcPts val="219"/>
              </a:spcBef>
              <a:buFont typeface="Arial"/>
              <a:buChar char="–"/>
              <a:tabLst>
                <a:tab pos="756285" algn="l"/>
              </a:tabLst>
            </a:pPr>
            <a:r>
              <a:rPr sz="2100" dirty="0">
                <a:latin typeface="Calibri"/>
                <a:cs typeface="Calibri"/>
              </a:rPr>
              <a:t>Bilgisayar</a:t>
            </a:r>
            <a:r>
              <a:rPr sz="2100" spc="-5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bilimleri</a:t>
            </a:r>
            <a:r>
              <a:rPr sz="2100" spc="-5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de</a:t>
            </a:r>
            <a:r>
              <a:rPr sz="2100" spc="-80" dirty="0">
                <a:latin typeface="Calibri"/>
                <a:cs typeface="Calibri"/>
              </a:rPr>
              <a:t> </a:t>
            </a:r>
            <a:r>
              <a:rPr sz="2100" spc="-10" dirty="0">
                <a:latin typeface="Calibri"/>
                <a:cs typeface="Calibri"/>
              </a:rPr>
              <a:t>özellikle</a:t>
            </a:r>
            <a:r>
              <a:rPr sz="2100" spc="-5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algoritmanın</a:t>
            </a:r>
            <a:r>
              <a:rPr sz="2100" spc="-8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sonucunu</a:t>
            </a:r>
            <a:r>
              <a:rPr sz="2100" spc="-70" dirty="0">
                <a:latin typeface="Calibri"/>
                <a:cs typeface="Calibri"/>
              </a:rPr>
              <a:t> </a:t>
            </a:r>
            <a:r>
              <a:rPr sz="2100">
                <a:latin typeface="Calibri"/>
                <a:cs typeface="Calibri"/>
              </a:rPr>
              <a:t>geçerlemek</a:t>
            </a:r>
            <a:r>
              <a:rPr sz="2100" spc="-60">
                <a:latin typeface="Calibri"/>
                <a:cs typeface="Calibri"/>
              </a:rPr>
              <a:t> </a:t>
            </a:r>
            <a:r>
              <a:rPr sz="2100" spc="-20" smtClean="0">
                <a:latin typeface="Calibri"/>
                <a:cs typeface="Calibri"/>
              </a:rPr>
              <a:t>için</a:t>
            </a:r>
            <a:r>
              <a:rPr lang="tr-TR" sz="2100" spc="-20" dirty="0" smtClean="0">
                <a:latin typeface="Calibri"/>
                <a:cs typeface="Calibri"/>
              </a:rPr>
              <a:t>;</a:t>
            </a:r>
            <a:endParaRPr sz="2100">
              <a:latin typeface="Calibri"/>
              <a:cs typeface="Calibri"/>
            </a:endParaRPr>
          </a:p>
          <a:p>
            <a:pPr marL="1155700" lvl="1" indent="-228600">
              <a:lnSpc>
                <a:spcPct val="100000"/>
              </a:lnSpc>
              <a:spcBef>
                <a:spcPts val="260"/>
              </a:spcBef>
              <a:buFont typeface="Arial"/>
              <a:buChar char="•"/>
              <a:tabLst>
                <a:tab pos="1155700" algn="l"/>
              </a:tabLst>
            </a:pPr>
            <a:r>
              <a:rPr sz="2200">
                <a:latin typeface="Calibri"/>
                <a:cs typeface="Calibri"/>
              </a:rPr>
              <a:t>Hipotez</a:t>
            </a:r>
            <a:r>
              <a:rPr sz="2200" spc="-100">
                <a:latin typeface="Calibri"/>
                <a:cs typeface="Calibri"/>
              </a:rPr>
              <a:t> </a:t>
            </a:r>
            <a:r>
              <a:rPr sz="2200" spc="-10" smtClean="0">
                <a:latin typeface="Calibri"/>
                <a:cs typeface="Calibri"/>
              </a:rPr>
              <a:t>oluşturmak</a:t>
            </a:r>
            <a:r>
              <a:rPr lang="tr-TR" sz="2200" spc="-10" dirty="0" smtClean="0">
                <a:latin typeface="Calibri"/>
                <a:cs typeface="Calibri"/>
              </a:rPr>
              <a:t>,</a:t>
            </a:r>
            <a:endParaRPr sz="2200">
              <a:latin typeface="Calibri"/>
              <a:cs typeface="Calibri"/>
            </a:endParaRPr>
          </a:p>
          <a:p>
            <a:pPr marL="1155700" lvl="1" indent="-228600">
              <a:lnSpc>
                <a:spcPct val="100000"/>
              </a:lnSpc>
              <a:spcBef>
                <a:spcPts val="265"/>
              </a:spcBef>
              <a:buFont typeface="Arial"/>
              <a:buChar char="•"/>
              <a:tabLst>
                <a:tab pos="1155700" algn="l"/>
              </a:tabLst>
            </a:pPr>
            <a:r>
              <a:rPr sz="2200" dirty="0">
                <a:latin typeface="Calibri"/>
                <a:cs typeface="Calibri"/>
              </a:rPr>
              <a:t>Bu</a:t>
            </a:r>
            <a:r>
              <a:rPr sz="2200" spc="-7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hipotezi</a:t>
            </a:r>
            <a:r>
              <a:rPr sz="2200" spc="-60" dirty="0">
                <a:latin typeface="Calibri"/>
                <a:cs typeface="Calibri"/>
              </a:rPr>
              <a:t> </a:t>
            </a:r>
            <a:r>
              <a:rPr sz="2200">
                <a:latin typeface="Calibri"/>
                <a:cs typeface="Calibri"/>
              </a:rPr>
              <a:t>test</a:t>
            </a:r>
            <a:r>
              <a:rPr sz="2200" spc="-55">
                <a:latin typeface="Calibri"/>
                <a:cs typeface="Calibri"/>
              </a:rPr>
              <a:t> </a:t>
            </a:r>
            <a:r>
              <a:rPr sz="2200" spc="-10" smtClean="0">
                <a:latin typeface="Calibri"/>
                <a:cs typeface="Calibri"/>
              </a:rPr>
              <a:t>etmek</a:t>
            </a:r>
            <a:r>
              <a:rPr lang="tr-TR" sz="2200" spc="-10" dirty="0" smtClean="0">
                <a:latin typeface="Calibri"/>
                <a:cs typeface="Calibri"/>
              </a:rPr>
              <a:t>,</a:t>
            </a:r>
            <a:endParaRPr sz="2200">
              <a:latin typeface="Calibri"/>
              <a:cs typeface="Calibri"/>
            </a:endParaRPr>
          </a:p>
          <a:p>
            <a:pPr marL="1155700" lvl="1" indent="-228600">
              <a:lnSpc>
                <a:spcPct val="100000"/>
              </a:lnSpc>
              <a:spcBef>
                <a:spcPts val="265"/>
              </a:spcBef>
              <a:buFont typeface="Arial"/>
              <a:buChar char="•"/>
              <a:tabLst>
                <a:tab pos="1155700" algn="l"/>
              </a:tabLst>
            </a:pPr>
            <a:r>
              <a:rPr lang="tr-TR" sz="2200" spc="-20" dirty="0">
                <a:latin typeface="Calibri"/>
                <a:cs typeface="Calibri"/>
              </a:rPr>
              <a:t>v</a:t>
            </a:r>
            <a:r>
              <a:rPr sz="2200" spc="-20" smtClean="0">
                <a:latin typeface="Calibri"/>
                <a:cs typeface="Calibri"/>
              </a:rPr>
              <a:t>e</a:t>
            </a:r>
            <a:r>
              <a:rPr sz="2200" spc="-95" smtClean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sonuca</a:t>
            </a:r>
            <a:r>
              <a:rPr sz="2200" spc="-9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göre</a:t>
            </a:r>
            <a:r>
              <a:rPr sz="2200" spc="-9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algoritmayı</a:t>
            </a:r>
            <a:r>
              <a:rPr sz="2200" spc="-8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gözden</a:t>
            </a:r>
            <a:r>
              <a:rPr sz="2200" spc="-95" dirty="0">
                <a:latin typeface="Calibri"/>
                <a:cs typeface="Calibri"/>
              </a:rPr>
              <a:t> </a:t>
            </a:r>
            <a:r>
              <a:rPr sz="2200">
                <a:latin typeface="Calibri"/>
                <a:cs typeface="Calibri"/>
              </a:rPr>
              <a:t>geçirmeyi</a:t>
            </a:r>
            <a:r>
              <a:rPr sz="2200" spc="-65">
                <a:latin typeface="Calibri"/>
                <a:cs typeface="Calibri"/>
              </a:rPr>
              <a:t> </a:t>
            </a:r>
            <a:r>
              <a:rPr sz="2200" spc="-10" smtClean="0">
                <a:latin typeface="Calibri"/>
                <a:cs typeface="Calibri"/>
              </a:rPr>
              <a:t>içerir</a:t>
            </a:r>
            <a:r>
              <a:rPr lang="tr-TR" sz="2200" spc="-10" dirty="0" smtClean="0">
                <a:latin typeface="Calibri"/>
                <a:cs typeface="Calibri"/>
              </a:rPr>
              <a:t>.</a:t>
            </a:r>
            <a:endParaRPr sz="2200">
              <a:latin typeface="Calibri"/>
              <a:cs typeface="Calibri"/>
            </a:endParaRPr>
          </a:p>
          <a:p>
            <a:pPr marL="355600" marR="65405" indent="-342900">
              <a:lnSpc>
                <a:spcPts val="3240"/>
              </a:lnSpc>
              <a:spcBef>
                <a:spcPts val="715"/>
              </a:spcBef>
              <a:buFont typeface="Arial"/>
              <a:buChar char="•"/>
              <a:tabLst>
                <a:tab pos="355600" algn="l"/>
                <a:tab pos="3112770" algn="l"/>
              </a:tabLst>
            </a:pPr>
            <a:r>
              <a:rPr sz="3000" dirty="0">
                <a:latin typeface="Calibri"/>
                <a:cs typeface="Calibri"/>
              </a:rPr>
              <a:t>Bilgi</a:t>
            </a:r>
            <a:r>
              <a:rPr sz="3000" spc="-50" dirty="0">
                <a:latin typeface="Calibri"/>
                <a:cs typeface="Calibri"/>
              </a:rPr>
              <a:t> </a:t>
            </a:r>
            <a:r>
              <a:rPr sz="3000" spc="-10" dirty="0">
                <a:latin typeface="Calibri"/>
                <a:cs typeface="Calibri"/>
              </a:rPr>
              <a:t>teknolojileri</a:t>
            </a:r>
            <a:r>
              <a:rPr sz="3000" dirty="0">
                <a:latin typeface="Calibri"/>
                <a:cs typeface="Calibri"/>
              </a:rPr>
              <a:t>	</a:t>
            </a:r>
            <a:r>
              <a:rPr sz="3000" spc="-10" dirty="0">
                <a:latin typeface="Calibri"/>
                <a:cs typeface="Calibri"/>
              </a:rPr>
              <a:t>(information</a:t>
            </a:r>
            <a:r>
              <a:rPr sz="3000" spc="-80" dirty="0">
                <a:latin typeface="Calibri"/>
                <a:cs typeface="Calibri"/>
              </a:rPr>
              <a:t> </a:t>
            </a:r>
            <a:r>
              <a:rPr sz="3000" spc="-10" dirty="0">
                <a:latin typeface="Calibri"/>
                <a:cs typeface="Calibri"/>
              </a:rPr>
              <a:t>technology)</a:t>
            </a:r>
            <a:r>
              <a:rPr sz="3000" spc="-65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ve</a:t>
            </a:r>
            <a:r>
              <a:rPr sz="3000" spc="-95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bilgi</a:t>
            </a:r>
            <a:r>
              <a:rPr sz="3000" spc="-75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sistemleri</a:t>
            </a:r>
            <a:r>
              <a:rPr sz="3000" spc="-55" dirty="0">
                <a:latin typeface="Calibri"/>
                <a:cs typeface="Calibri"/>
              </a:rPr>
              <a:t> </a:t>
            </a:r>
            <a:r>
              <a:rPr sz="3000" spc="-10" dirty="0">
                <a:latin typeface="Calibri"/>
                <a:cs typeface="Calibri"/>
              </a:rPr>
              <a:t>yönetimi (information</a:t>
            </a:r>
            <a:r>
              <a:rPr sz="3000" spc="-125" dirty="0">
                <a:latin typeface="Calibri"/>
                <a:cs typeface="Calibri"/>
              </a:rPr>
              <a:t> </a:t>
            </a:r>
            <a:r>
              <a:rPr sz="3000" spc="-10" dirty="0">
                <a:latin typeface="Calibri"/>
                <a:cs typeface="Calibri"/>
              </a:rPr>
              <a:t>systems</a:t>
            </a:r>
            <a:r>
              <a:rPr sz="3000" spc="-130" dirty="0">
                <a:latin typeface="Calibri"/>
                <a:cs typeface="Calibri"/>
              </a:rPr>
              <a:t> </a:t>
            </a:r>
            <a:r>
              <a:rPr sz="3000" spc="-10" dirty="0">
                <a:latin typeface="Calibri"/>
                <a:cs typeface="Calibri"/>
              </a:rPr>
              <a:t>management)</a:t>
            </a:r>
            <a:endParaRPr sz="3000">
              <a:latin typeface="Calibri"/>
              <a:cs typeface="Calibri"/>
            </a:endParaRPr>
          </a:p>
          <a:p>
            <a:pPr marL="756285" lvl="1" indent="-286385">
              <a:lnSpc>
                <a:spcPct val="100000"/>
              </a:lnSpc>
              <a:spcBef>
                <a:spcPts val="290"/>
              </a:spcBef>
              <a:buFont typeface="Arial"/>
              <a:buChar char="–"/>
              <a:tabLst>
                <a:tab pos="756285" algn="l"/>
              </a:tabLst>
            </a:pPr>
            <a:r>
              <a:rPr lang="tr-TR" sz="2600" dirty="0">
                <a:latin typeface="Calibri"/>
                <a:cs typeface="Calibri"/>
              </a:rPr>
              <a:t>H</a:t>
            </a:r>
            <a:r>
              <a:rPr sz="2600" smtClean="0">
                <a:latin typeface="Calibri"/>
                <a:cs typeface="Calibri"/>
              </a:rPr>
              <a:t>esaplamaya</a:t>
            </a:r>
            <a:r>
              <a:rPr sz="2600" spc="-55" smtClean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işletme</a:t>
            </a:r>
            <a:r>
              <a:rPr sz="2600" spc="-55" dirty="0">
                <a:latin typeface="Calibri"/>
                <a:cs typeface="Calibri"/>
              </a:rPr>
              <a:t> </a:t>
            </a:r>
            <a:r>
              <a:rPr sz="2600" spc="-10">
                <a:latin typeface="Calibri"/>
                <a:cs typeface="Calibri"/>
              </a:rPr>
              <a:t>perspektifinden</a:t>
            </a:r>
            <a:r>
              <a:rPr sz="2600" spc="-80">
                <a:latin typeface="Calibri"/>
                <a:cs typeface="Calibri"/>
              </a:rPr>
              <a:t> </a:t>
            </a:r>
            <a:r>
              <a:rPr sz="2600" spc="-10" smtClean="0">
                <a:latin typeface="Calibri"/>
                <a:cs typeface="Calibri"/>
              </a:rPr>
              <a:t>yaklaşır</a:t>
            </a:r>
            <a:r>
              <a:rPr lang="tr-TR" sz="2600" spc="-10" dirty="0" smtClean="0">
                <a:latin typeface="Calibri"/>
                <a:cs typeface="Calibri"/>
              </a:rPr>
              <a:t>,</a:t>
            </a:r>
            <a:endParaRPr sz="2600">
              <a:latin typeface="Calibri"/>
              <a:cs typeface="Calibri"/>
            </a:endParaRPr>
          </a:p>
          <a:p>
            <a:pPr marL="756285" marR="5080" lvl="1" indent="-287020">
              <a:lnSpc>
                <a:spcPts val="2810"/>
              </a:lnSpc>
              <a:spcBef>
                <a:spcPts val="665"/>
              </a:spcBef>
              <a:buFont typeface="Arial"/>
              <a:buChar char="–"/>
              <a:tabLst>
                <a:tab pos="756285" algn="l"/>
              </a:tabLst>
            </a:pPr>
            <a:r>
              <a:rPr lang="tr-TR" sz="2600" dirty="0">
                <a:latin typeface="Calibri"/>
                <a:cs typeface="Calibri"/>
              </a:rPr>
              <a:t>D</a:t>
            </a:r>
            <a:r>
              <a:rPr sz="2600" smtClean="0">
                <a:latin typeface="Calibri"/>
                <a:cs typeface="Calibri"/>
              </a:rPr>
              <a:t>evlet</a:t>
            </a:r>
            <a:r>
              <a:rPr sz="2600" spc="-75" smtClean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ve</a:t>
            </a:r>
            <a:r>
              <a:rPr sz="2600" spc="-6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ticari</a:t>
            </a:r>
            <a:r>
              <a:rPr sz="2600" spc="-5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kurumların</a:t>
            </a:r>
            <a:r>
              <a:rPr sz="2600" spc="-70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desteklenmesinde</a:t>
            </a:r>
            <a:r>
              <a:rPr sz="2600" spc="-9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bilgi</a:t>
            </a:r>
            <a:r>
              <a:rPr sz="2600" spc="-5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ve</a:t>
            </a:r>
            <a:r>
              <a:rPr sz="2600" spc="-6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bilgisayar</a:t>
            </a:r>
            <a:r>
              <a:rPr sz="2600" spc="-5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teknolojilerinin </a:t>
            </a:r>
            <a:r>
              <a:rPr sz="2600" dirty="0">
                <a:latin typeface="Calibri"/>
                <a:cs typeface="Calibri"/>
              </a:rPr>
              <a:t>etkili</a:t>
            </a:r>
            <a:r>
              <a:rPr sz="2600" spc="-6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kullanımına</a:t>
            </a:r>
            <a:r>
              <a:rPr sz="2600" spc="-60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odaklanır.</a:t>
            </a:r>
            <a:endParaRPr sz="2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8269" y="855675"/>
            <a:ext cx="3606945" cy="277964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860209" y="3260939"/>
            <a:ext cx="2945541" cy="520681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836414" y="3028645"/>
            <a:ext cx="2961640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b="1" spc="-10" dirty="0">
                <a:solidFill>
                  <a:srgbClr val="006FC0"/>
                </a:solidFill>
                <a:latin typeface="Times New Roman"/>
                <a:cs typeface="Times New Roman"/>
              </a:rPr>
              <a:t>Mühendis</a:t>
            </a:r>
            <a:endParaRPr sz="5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43000" y="304799"/>
            <a:ext cx="9417303" cy="1071318"/>
          </a:xfrm>
          <a:prstGeom prst="rect">
            <a:avLst/>
          </a:prstGeom>
        </p:spPr>
        <p:txBody>
          <a:bodyPr vert="horz" wrap="square" lIns="0" tIns="390397" rIns="0" bIns="0" rtlCol="0">
            <a:spAutoFit/>
          </a:bodyPr>
          <a:lstStyle/>
          <a:p>
            <a:pPr marL="1563370">
              <a:lnSpc>
                <a:spcPct val="100000"/>
              </a:lnSpc>
              <a:spcBef>
                <a:spcPts val="105"/>
              </a:spcBef>
            </a:pPr>
            <a:r>
              <a:rPr smtClean="0"/>
              <a:t>Bil</a:t>
            </a:r>
            <a:r>
              <a:rPr lang="tr-TR" dirty="0" smtClean="0"/>
              <a:t>işim Sistemleri</a:t>
            </a:r>
            <a:r>
              <a:rPr spc="-210" smtClean="0"/>
              <a:t> </a:t>
            </a:r>
            <a:r>
              <a:rPr spc="-10" dirty="0"/>
              <a:t>Mühendisliği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18819" y="1607642"/>
            <a:ext cx="11257915" cy="48737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4965" marR="479425" indent="-342900">
              <a:lnSpc>
                <a:spcPct val="100000"/>
              </a:lnSpc>
              <a:spcBef>
                <a:spcPts val="105"/>
              </a:spcBef>
              <a:buFont typeface="Arial"/>
              <a:buChar char="•"/>
              <a:tabLst>
                <a:tab pos="354965" algn="l"/>
              </a:tabLst>
            </a:pPr>
            <a:r>
              <a:rPr sz="3200" spc="-10" dirty="0">
                <a:latin typeface="Calibri"/>
                <a:cs typeface="Calibri"/>
              </a:rPr>
              <a:t>Bilgisayar</a:t>
            </a:r>
            <a:r>
              <a:rPr sz="3200" spc="-10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Biliminin</a:t>
            </a:r>
            <a:r>
              <a:rPr sz="3200" spc="-9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alt</a:t>
            </a:r>
            <a:r>
              <a:rPr sz="3200" spc="-12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alanlarının</a:t>
            </a:r>
            <a:r>
              <a:rPr sz="3200" spc="-85" dirty="0">
                <a:latin typeface="Calibri"/>
                <a:cs typeface="Calibri"/>
              </a:rPr>
              <a:t> </a:t>
            </a:r>
            <a:r>
              <a:rPr sz="3200">
                <a:latin typeface="Calibri"/>
                <a:cs typeface="Calibri"/>
              </a:rPr>
              <a:t>uzmanlaşmış</a:t>
            </a:r>
            <a:r>
              <a:rPr sz="3200" spc="-90">
                <a:latin typeface="Calibri"/>
                <a:cs typeface="Calibri"/>
              </a:rPr>
              <a:t> </a:t>
            </a:r>
            <a:r>
              <a:rPr sz="3200" smtClean="0">
                <a:latin typeface="Calibri"/>
                <a:cs typeface="Calibri"/>
              </a:rPr>
              <a:t>mühendisliği</a:t>
            </a:r>
            <a:r>
              <a:rPr lang="tr-TR" sz="3200" dirty="0" smtClean="0">
                <a:latin typeface="Calibri"/>
                <a:cs typeface="Calibri"/>
              </a:rPr>
              <a:t>,</a:t>
            </a:r>
            <a:r>
              <a:rPr sz="3200" spc="-80" smtClean="0">
                <a:latin typeface="Calibri"/>
                <a:cs typeface="Calibri"/>
              </a:rPr>
              <a:t> </a:t>
            </a:r>
            <a:r>
              <a:rPr sz="3200" spc="-25" dirty="0">
                <a:latin typeface="Calibri"/>
                <a:cs typeface="Calibri"/>
              </a:rPr>
              <a:t>bir </a:t>
            </a:r>
            <a:r>
              <a:rPr sz="3200" dirty="0">
                <a:latin typeface="Calibri"/>
                <a:cs typeface="Calibri"/>
              </a:rPr>
              <a:t>yazılım</a:t>
            </a:r>
            <a:r>
              <a:rPr sz="3200" spc="-114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ürününün</a:t>
            </a:r>
            <a:r>
              <a:rPr sz="3200" spc="-8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sağlıklı</a:t>
            </a:r>
            <a:r>
              <a:rPr sz="3200" spc="-10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üretilmesi</a:t>
            </a:r>
            <a:r>
              <a:rPr sz="3200" spc="-114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için</a:t>
            </a:r>
            <a:r>
              <a:rPr sz="3200" spc="-11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yeterli</a:t>
            </a:r>
            <a:r>
              <a:rPr sz="3200" spc="-14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olmamaktadır.</a:t>
            </a:r>
            <a:endParaRPr sz="3200">
              <a:latin typeface="Calibri"/>
              <a:cs typeface="Calibri"/>
            </a:endParaRPr>
          </a:p>
          <a:p>
            <a:pPr marL="756285" marR="5080" lvl="1" indent="-287020">
              <a:lnSpc>
                <a:spcPct val="100000"/>
              </a:lnSpc>
              <a:spcBef>
                <a:spcPts val="690"/>
              </a:spcBef>
              <a:buFont typeface="Arial"/>
              <a:buChar char="–"/>
              <a:tabLst>
                <a:tab pos="756285" algn="l"/>
                <a:tab pos="5631815" algn="l"/>
              </a:tabLst>
            </a:pPr>
            <a:r>
              <a:rPr sz="2800" b="1" spc="-25" dirty="0">
                <a:latin typeface="Calibri"/>
                <a:cs typeface="Calibri"/>
              </a:rPr>
              <a:t>Yazılım</a:t>
            </a:r>
            <a:r>
              <a:rPr sz="2800" b="1" spc="-80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Mühendisliği</a:t>
            </a:r>
            <a:r>
              <a:rPr sz="2800" b="1" spc="-70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(Software</a:t>
            </a:r>
            <a:r>
              <a:rPr sz="2800" b="1" spc="-65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Engineering)</a:t>
            </a:r>
            <a:r>
              <a:rPr sz="2800" dirty="0">
                <a:latin typeface="Calibri"/>
                <a:cs typeface="Calibri"/>
              </a:rPr>
              <a:t>,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Bilgisayar</a:t>
            </a:r>
            <a:r>
              <a:rPr sz="2800" spc="-9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Bilimi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alanlarının </a:t>
            </a:r>
            <a:r>
              <a:rPr sz="2800" dirty="0">
                <a:latin typeface="Calibri"/>
                <a:cs typeface="Calibri"/>
              </a:rPr>
              <a:t>hepsi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ile</a:t>
            </a:r>
            <a:r>
              <a:rPr sz="2800" spc="-8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yazılım</a:t>
            </a:r>
            <a:r>
              <a:rPr sz="2800" spc="-8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geliştirme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odaklı</a:t>
            </a:r>
            <a:r>
              <a:rPr sz="2800" dirty="0">
                <a:latin typeface="Calibri"/>
                <a:cs typeface="Calibri"/>
              </a:rPr>
              <a:t>	ilgilenen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kapsamlı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bir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mühendislik</a:t>
            </a:r>
            <a:endParaRPr sz="2800">
              <a:latin typeface="Calibri"/>
              <a:cs typeface="Calibri"/>
            </a:endParaRPr>
          </a:p>
          <a:p>
            <a:pPr marL="756285">
              <a:lnSpc>
                <a:spcPct val="100000"/>
              </a:lnSpc>
            </a:pPr>
            <a:r>
              <a:rPr sz="2800" spc="-10" dirty="0">
                <a:latin typeface="Calibri"/>
                <a:cs typeface="Calibri"/>
              </a:rPr>
              <a:t>dalıdır.</a:t>
            </a:r>
            <a:endParaRPr sz="2800">
              <a:latin typeface="Calibri"/>
              <a:cs typeface="Calibri"/>
            </a:endParaRPr>
          </a:p>
          <a:p>
            <a:pPr marL="1154430" marR="366395" lvl="2" indent="-227329" algn="just">
              <a:lnSpc>
                <a:spcPct val="100000"/>
              </a:lnSpc>
              <a:spcBef>
                <a:spcPts val="605"/>
              </a:spcBef>
              <a:buFont typeface="Arial"/>
              <a:buChar char="•"/>
              <a:tabLst>
                <a:tab pos="1155700" algn="l"/>
              </a:tabLst>
            </a:pPr>
            <a:r>
              <a:rPr sz="2400" i="1" dirty="0">
                <a:latin typeface="Calibri"/>
                <a:cs typeface="Calibri"/>
              </a:rPr>
              <a:t>Eldeki</a:t>
            </a:r>
            <a:r>
              <a:rPr sz="2400" i="1" spc="-70" dirty="0">
                <a:latin typeface="Calibri"/>
                <a:cs typeface="Calibri"/>
              </a:rPr>
              <a:t> </a:t>
            </a:r>
            <a:r>
              <a:rPr sz="2400" b="1" i="1" dirty="0">
                <a:latin typeface="Calibri"/>
                <a:cs typeface="Calibri"/>
              </a:rPr>
              <a:t>kaynak</a:t>
            </a:r>
            <a:r>
              <a:rPr sz="2400" b="1" i="1" spc="-75" dirty="0">
                <a:latin typeface="Calibri"/>
                <a:cs typeface="Calibri"/>
              </a:rPr>
              <a:t> </a:t>
            </a:r>
            <a:r>
              <a:rPr sz="2400" b="1" i="1" dirty="0">
                <a:latin typeface="Calibri"/>
                <a:cs typeface="Calibri"/>
              </a:rPr>
              <a:t>kısıtlarını</a:t>
            </a:r>
            <a:r>
              <a:rPr sz="2400" i="1" spc="-60" dirty="0">
                <a:latin typeface="Calibri"/>
                <a:cs typeface="Calibri"/>
              </a:rPr>
              <a:t> </a:t>
            </a:r>
            <a:r>
              <a:rPr sz="2400" i="1" spc="-10" dirty="0">
                <a:latin typeface="Calibri"/>
                <a:cs typeface="Calibri"/>
              </a:rPr>
              <a:t>gözeterek,</a:t>
            </a:r>
            <a:r>
              <a:rPr sz="2400" i="1" spc="-65" dirty="0">
                <a:latin typeface="Calibri"/>
                <a:cs typeface="Calibri"/>
              </a:rPr>
              <a:t> </a:t>
            </a:r>
            <a:r>
              <a:rPr sz="2400" b="1" i="1" dirty="0">
                <a:latin typeface="Calibri"/>
                <a:cs typeface="Calibri"/>
              </a:rPr>
              <a:t>yüksek</a:t>
            </a:r>
            <a:r>
              <a:rPr sz="2400" b="1" i="1" spc="-60" dirty="0">
                <a:latin typeface="Calibri"/>
                <a:cs typeface="Calibri"/>
              </a:rPr>
              <a:t> </a:t>
            </a:r>
            <a:r>
              <a:rPr sz="2400" b="1" i="1" spc="-10" dirty="0">
                <a:latin typeface="Calibri"/>
                <a:cs typeface="Calibri"/>
              </a:rPr>
              <a:t>kalitede</a:t>
            </a:r>
            <a:r>
              <a:rPr sz="2400" b="1" i="1" spc="-80" dirty="0">
                <a:latin typeface="Calibri"/>
                <a:cs typeface="Calibri"/>
              </a:rPr>
              <a:t> </a:t>
            </a:r>
            <a:r>
              <a:rPr sz="2400" i="1" dirty="0">
                <a:latin typeface="Calibri"/>
                <a:cs typeface="Calibri"/>
              </a:rPr>
              <a:t>yazılım</a:t>
            </a:r>
            <a:r>
              <a:rPr sz="2400" i="1" spc="-65" dirty="0">
                <a:latin typeface="Calibri"/>
                <a:cs typeface="Calibri"/>
              </a:rPr>
              <a:t> </a:t>
            </a:r>
            <a:r>
              <a:rPr sz="2400" i="1" spc="-10" dirty="0">
                <a:latin typeface="Calibri"/>
                <a:cs typeface="Calibri"/>
              </a:rPr>
              <a:t>üretmenin</a:t>
            </a:r>
            <a:r>
              <a:rPr sz="2400" i="1" spc="-70" dirty="0">
                <a:latin typeface="Calibri"/>
                <a:cs typeface="Calibri"/>
              </a:rPr>
              <a:t> </a:t>
            </a:r>
            <a:r>
              <a:rPr sz="2400" i="1" spc="-10" dirty="0">
                <a:latin typeface="Calibri"/>
                <a:cs typeface="Calibri"/>
              </a:rPr>
              <a:t>gerekleri 	</a:t>
            </a:r>
            <a:r>
              <a:rPr sz="2400" i="1" dirty="0">
                <a:latin typeface="Calibri"/>
                <a:cs typeface="Calibri"/>
              </a:rPr>
              <a:t>olan</a:t>
            </a:r>
            <a:r>
              <a:rPr sz="2400" i="1" spc="-55" dirty="0">
                <a:latin typeface="Calibri"/>
                <a:cs typeface="Calibri"/>
              </a:rPr>
              <a:t> </a:t>
            </a:r>
            <a:r>
              <a:rPr sz="2400" b="1" i="1" dirty="0">
                <a:latin typeface="Calibri"/>
                <a:cs typeface="Calibri"/>
              </a:rPr>
              <a:t>sağlıklı</a:t>
            </a:r>
            <a:r>
              <a:rPr sz="2400" b="1" i="1" spc="-80" dirty="0">
                <a:latin typeface="Calibri"/>
                <a:cs typeface="Calibri"/>
              </a:rPr>
              <a:t> </a:t>
            </a:r>
            <a:r>
              <a:rPr sz="2400" b="1" i="1" dirty="0">
                <a:latin typeface="Calibri"/>
                <a:cs typeface="Calibri"/>
              </a:rPr>
              <a:t>mühendislik</a:t>
            </a:r>
            <a:r>
              <a:rPr sz="2400" b="1" i="1" spc="-70" dirty="0">
                <a:latin typeface="Calibri"/>
                <a:cs typeface="Calibri"/>
              </a:rPr>
              <a:t> </a:t>
            </a:r>
            <a:r>
              <a:rPr sz="2400" b="1" i="1" dirty="0">
                <a:latin typeface="Calibri"/>
                <a:cs typeface="Calibri"/>
              </a:rPr>
              <a:t>usullerinin</a:t>
            </a:r>
            <a:r>
              <a:rPr sz="2400" b="1" i="1" spc="-40" dirty="0">
                <a:latin typeface="Calibri"/>
                <a:cs typeface="Calibri"/>
              </a:rPr>
              <a:t> </a:t>
            </a:r>
            <a:r>
              <a:rPr sz="2400" i="1" dirty="0">
                <a:latin typeface="Calibri"/>
                <a:cs typeface="Calibri"/>
              </a:rPr>
              <a:t>ve</a:t>
            </a:r>
            <a:r>
              <a:rPr sz="2400" i="1" spc="-6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iyi</a:t>
            </a:r>
            <a:r>
              <a:rPr sz="2400" b="1" spc="-6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yönetim</a:t>
            </a:r>
            <a:r>
              <a:rPr sz="2400" b="1" spc="-6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pratiğinin</a:t>
            </a:r>
            <a:r>
              <a:rPr sz="2400" b="1" spc="-50" dirty="0">
                <a:latin typeface="Calibri"/>
                <a:cs typeface="Calibri"/>
              </a:rPr>
              <a:t> </a:t>
            </a:r>
            <a:r>
              <a:rPr sz="2400" i="1" spc="-10" dirty="0">
                <a:latin typeface="Calibri"/>
                <a:cs typeface="Calibri"/>
              </a:rPr>
              <a:t>oluşturulması</a:t>
            </a:r>
            <a:r>
              <a:rPr sz="2400" i="1" spc="-65" dirty="0">
                <a:latin typeface="Calibri"/>
                <a:cs typeface="Calibri"/>
              </a:rPr>
              <a:t> </a:t>
            </a:r>
            <a:r>
              <a:rPr sz="2400" i="1" spc="-25" dirty="0">
                <a:latin typeface="Calibri"/>
                <a:cs typeface="Calibri"/>
              </a:rPr>
              <a:t>ve 	</a:t>
            </a:r>
            <a:r>
              <a:rPr sz="2400" i="1" dirty="0">
                <a:latin typeface="Calibri"/>
                <a:cs typeface="Calibri"/>
              </a:rPr>
              <a:t>bunların</a:t>
            </a:r>
            <a:r>
              <a:rPr sz="2400" i="1" spc="-114" dirty="0">
                <a:latin typeface="Calibri"/>
                <a:cs typeface="Calibri"/>
              </a:rPr>
              <a:t> </a:t>
            </a:r>
            <a:r>
              <a:rPr sz="2400" i="1" spc="-10" dirty="0">
                <a:latin typeface="Calibri"/>
                <a:cs typeface="Calibri"/>
              </a:rPr>
              <a:t>uygulanmasıdır.</a:t>
            </a:r>
            <a:endParaRPr sz="2400">
              <a:latin typeface="Calibri"/>
              <a:cs typeface="Calibri"/>
            </a:endParaRPr>
          </a:p>
          <a:p>
            <a:pPr marL="1154430" marR="632460" lvl="2" indent="-227329" algn="just">
              <a:lnSpc>
                <a:spcPct val="100000"/>
              </a:lnSpc>
              <a:spcBef>
                <a:spcPts val="580"/>
              </a:spcBef>
              <a:buFont typeface="Arial"/>
              <a:buChar char="•"/>
              <a:tabLst>
                <a:tab pos="1155700" algn="l"/>
              </a:tabLst>
            </a:pPr>
            <a:r>
              <a:rPr sz="2400" i="1" spc="-25" dirty="0">
                <a:latin typeface="Calibri"/>
                <a:cs typeface="Calibri"/>
              </a:rPr>
              <a:t>Yazılım</a:t>
            </a:r>
            <a:r>
              <a:rPr sz="2400" i="1" spc="-55" dirty="0">
                <a:latin typeface="Calibri"/>
                <a:cs typeface="Calibri"/>
              </a:rPr>
              <a:t> </a:t>
            </a:r>
            <a:r>
              <a:rPr sz="2400" i="1" spc="-10" dirty="0">
                <a:latin typeface="Calibri"/>
                <a:cs typeface="Calibri"/>
              </a:rPr>
              <a:t>kalitesinin</a:t>
            </a:r>
            <a:r>
              <a:rPr sz="2400" i="1" spc="-80" dirty="0">
                <a:latin typeface="Calibri"/>
                <a:cs typeface="Calibri"/>
              </a:rPr>
              <a:t> </a:t>
            </a:r>
            <a:r>
              <a:rPr sz="2400" i="1" dirty="0">
                <a:latin typeface="Calibri"/>
                <a:cs typeface="Calibri"/>
              </a:rPr>
              <a:t>ne</a:t>
            </a:r>
            <a:r>
              <a:rPr sz="2400" i="1" spc="-55" dirty="0">
                <a:latin typeface="Calibri"/>
                <a:cs typeface="Calibri"/>
              </a:rPr>
              <a:t> </a:t>
            </a:r>
            <a:r>
              <a:rPr sz="2400" i="1" dirty="0">
                <a:latin typeface="Calibri"/>
                <a:cs typeface="Calibri"/>
              </a:rPr>
              <a:t>olduğunun</a:t>
            </a:r>
            <a:r>
              <a:rPr sz="2400" i="1" spc="-55" dirty="0">
                <a:latin typeface="Calibri"/>
                <a:cs typeface="Calibri"/>
              </a:rPr>
              <a:t> </a:t>
            </a:r>
            <a:r>
              <a:rPr sz="2400" i="1" dirty="0">
                <a:latin typeface="Calibri"/>
                <a:cs typeface="Calibri"/>
              </a:rPr>
              <a:t>somut</a:t>
            </a:r>
            <a:r>
              <a:rPr sz="2400" i="1" spc="-60" dirty="0">
                <a:latin typeface="Calibri"/>
                <a:cs typeface="Calibri"/>
              </a:rPr>
              <a:t> </a:t>
            </a:r>
            <a:r>
              <a:rPr sz="2400" i="1" dirty="0">
                <a:latin typeface="Calibri"/>
                <a:cs typeface="Calibri"/>
              </a:rPr>
              <a:t>biçimde</a:t>
            </a:r>
            <a:r>
              <a:rPr sz="2400" i="1" spc="-60" dirty="0">
                <a:latin typeface="Calibri"/>
                <a:cs typeface="Calibri"/>
              </a:rPr>
              <a:t> </a:t>
            </a:r>
            <a:r>
              <a:rPr sz="2400" i="1" spc="-10" dirty="0">
                <a:latin typeface="Calibri"/>
                <a:cs typeface="Calibri"/>
              </a:rPr>
              <a:t>betimlenmesi</a:t>
            </a:r>
            <a:r>
              <a:rPr sz="2400" i="1" spc="-55" dirty="0">
                <a:latin typeface="Calibri"/>
                <a:cs typeface="Calibri"/>
              </a:rPr>
              <a:t> </a:t>
            </a:r>
            <a:r>
              <a:rPr sz="2400" i="1" dirty="0">
                <a:latin typeface="Calibri"/>
                <a:cs typeface="Calibri"/>
              </a:rPr>
              <a:t>de</a:t>
            </a:r>
            <a:r>
              <a:rPr sz="2400" i="1" spc="-70" dirty="0">
                <a:latin typeface="Calibri"/>
                <a:cs typeface="Calibri"/>
              </a:rPr>
              <a:t> </a:t>
            </a:r>
            <a:r>
              <a:rPr sz="2400" i="1" dirty="0">
                <a:latin typeface="Calibri"/>
                <a:cs typeface="Calibri"/>
              </a:rPr>
              <a:t>bu</a:t>
            </a:r>
            <a:r>
              <a:rPr sz="2400" i="1" spc="-60" dirty="0">
                <a:latin typeface="Calibri"/>
                <a:cs typeface="Calibri"/>
              </a:rPr>
              <a:t> </a:t>
            </a:r>
            <a:r>
              <a:rPr sz="2400" i="1" spc="-10" dirty="0">
                <a:latin typeface="Calibri"/>
                <a:cs typeface="Calibri"/>
              </a:rPr>
              <a:t>disiplinin 	</a:t>
            </a:r>
            <a:r>
              <a:rPr sz="2400" i="1" dirty="0">
                <a:latin typeface="Calibri"/>
                <a:cs typeface="Calibri"/>
              </a:rPr>
              <a:t>doğrudan</a:t>
            </a:r>
            <a:r>
              <a:rPr sz="2400" i="1" spc="-55" dirty="0">
                <a:latin typeface="Calibri"/>
                <a:cs typeface="Calibri"/>
              </a:rPr>
              <a:t> </a:t>
            </a:r>
            <a:r>
              <a:rPr sz="2400" i="1" dirty="0">
                <a:latin typeface="Calibri"/>
                <a:cs typeface="Calibri"/>
              </a:rPr>
              <a:t>ilgi</a:t>
            </a:r>
            <a:r>
              <a:rPr sz="2400" i="1" spc="-50" dirty="0">
                <a:latin typeface="Calibri"/>
                <a:cs typeface="Calibri"/>
              </a:rPr>
              <a:t> </a:t>
            </a:r>
            <a:r>
              <a:rPr sz="2400" i="1" spc="-10" dirty="0">
                <a:latin typeface="Calibri"/>
                <a:cs typeface="Calibri"/>
              </a:rPr>
              <a:t>alanındadır.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2000" y="84531"/>
            <a:ext cx="10210799" cy="1043874"/>
          </a:xfrm>
          <a:prstGeom prst="rect">
            <a:avLst/>
          </a:prstGeom>
        </p:spPr>
        <p:txBody>
          <a:bodyPr vert="horz" wrap="square" lIns="0" tIns="424179" rIns="0" bIns="0" rtlCol="0">
            <a:spAutoFit/>
          </a:bodyPr>
          <a:lstStyle/>
          <a:p>
            <a:pPr marL="1102360" algn="r">
              <a:lnSpc>
                <a:spcPct val="100000"/>
              </a:lnSpc>
              <a:spcBef>
                <a:spcPts val="95"/>
              </a:spcBef>
            </a:pPr>
            <a:r>
              <a:rPr sz="4000" b="1" spc="-10" smtClean="0">
                <a:solidFill>
                  <a:srgbClr val="C00000"/>
                </a:solidFill>
                <a:latin typeface="Calibri"/>
                <a:cs typeface="Calibri"/>
              </a:rPr>
              <a:t>Bil</a:t>
            </a:r>
            <a:r>
              <a:rPr lang="tr-TR" sz="4000" b="1" spc="-10" dirty="0" smtClean="0">
                <a:solidFill>
                  <a:srgbClr val="C00000"/>
                </a:solidFill>
                <a:latin typeface="Calibri"/>
                <a:cs typeface="Calibri"/>
              </a:rPr>
              <a:t>işim Sistemleri</a:t>
            </a:r>
            <a:r>
              <a:rPr sz="4000" b="1" spc="-170" smtClean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4000" b="1" dirty="0">
                <a:solidFill>
                  <a:srgbClr val="C00000"/>
                </a:solidFill>
                <a:latin typeface="Calibri"/>
                <a:cs typeface="Calibri"/>
              </a:rPr>
              <a:t>Mühendisi</a:t>
            </a:r>
            <a:r>
              <a:rPr sz="4000" b="1" spc="-17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4000" b="1" spc="-10" dirty="0">
                <a:solidFill>
                  <a:srgbClr val="C00000"/>
                </a:solidFill>
                <a:latin typeface="Calibri"/>
                <a:cs typeface="Calibri"/>
              </a:rPr>
              <a:t>Kimdir?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12140" y="1613738"/>
            <a:ext cx="11177270" cy="273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3060" marR="243840" indent="-340360" algn="l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5600" algn="l"/>
              </a:tabLst>
            </a:pPr>
            <a:r>
              <a:rPr sz="2400" spc="-10" smtClean="0">
                <a:latin typeface="Calibri"/>
                <a:cs typeface="Calibri"/>
              </a:rPr>
              <a:t>Bil</a:t>
            </a:r>
            <a:r>
              <a:rPr lang="tr-TR" sz="2400" spc="-10" dirty="0" smtClean="0">
                <a:latin typeface="Calibri"/>
                <a:cs typeface="Calibri"/>
              </a:rPr>
              <a:t>işim sistemleri</a:t>
            </a:r>
            <a:r>
              <a:rPr sz="2400" spc="-55" smtClean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mühendisi,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hem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donanım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hem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de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yazılım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konusunda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temel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eğitimleri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almış</a:t>
            </a:r>
            <a:r>
              <a:rPr sz="2400" spc="-10">
                <a:latin typeface="Calibri"/>
                <a:cs typeface="Calibri"/>
              </a:rPr>
              <a:t>, </a:t>
            </a:r>
            <a:r>
              <a:rPr sz="2400" smtClean="0">
                <a:latin typeface="Calibri"/>
                <a:cs typeface="Calibri"/>
              </a:rPr>
              <a:t>bilgi</a:t>
            </a:r>
            <a:r>
              <a:rPr sz="2400" spc="-70" smtClean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teknolojileri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kontrolündeki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sistemleri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tasarlayan,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uygulamasını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yapan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ve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10">
                <a:latin typeface="Calibri"/>
                <a:cs typeface="Calibri"/>
              </a:rPr>
              <a:t>yönetimi </a:t>
            </a:r>
            <a:r>
              <a:rPr sz="2400" smtClean="0">
                <a:latin typeface="Calibri"/>
                <a:cs typeface="Calibri"/>
              </a:rPr>
              <a:t>hakkında</a:t>
            </a:r>
            <a:r>
              <a:rPr sz="2400" spc="-30" smtClean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bilgi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>
                <a:latin typeface="Calibri"/>
                <a:cs typeface="Calibri"/>
              </a:rPr>
              <a:t>sahibi</a:t>
            </a:r>
            <a:r>
              <a:rPr sz="2400" spc="-20">
                <a:latin typeface="Calibri"/>
                <a:cs typeface="Calibri"/>
              </a:rPr>
              <a:t> </a:t>
            </a:r>
            <a:r>
              <a:rPr sz="2400" spc="-10" smtClean="0">
                <a:latin typeface="Calibri"/>
                <a:cs typeface="Calibri"/>
              </a:rPr>
              <a:t>ola</a:t>
            </a:r>
            <a:r>
              <a:rPr lang="tr-TR" sz="2400" spc="-10" dirty="0" smtClean="0">
                <a:latin typeface="Calibri"/>
                <a:cs typeface="Calibri"/>
              </a:rPr>
              <a:t>n uzmandır</a:t>
            </a:r>
            <a:r>
              <a:rPr sz="2400" spc="-10" smtClean="0">
                <a:latin typeface="Calibri"/>
                <a:cs typeface="Calibri"/>
              </a:rPr>
              <a:t>.</a:t>
            </a:r>
            <a:endParaRPr sz="2400">
              <a:latin typeface="Calibri"/>
              <a:cs typeface="Calibri"/>
            </a:endParaRPr>
          </a:p>
          <a:p>
            <a:pPr marL="355600" marR="5080" indent="-342900" algn="l">
              <a:lnSpc>
                <a:spcPct val="100000"/>
              </a:lnSpc>
              <a:spcBef>
                <a:spcPts val="575"/>
              </a:spcBef>
              <a:buFont typeface="Arial"/>
              <a:buChar char="•"/>
              <a:tabLst>
                <a:tab pos="355600" algn="l"/>
              </a:tabLst>
            </a:pPr>
            <a:r>
              <a:rPr sz="2400" spc="-10" smtClean="0">
                <a:latin typeface="Calibri"/>
                <a:cs typeface="Calibri"/>
              </a:rPr>
              <a:t>Bil</a:t>
            </a:r>
            <a:r>
              <a:rPr lang="tr-TR" sz="2400" spc="-10" dirty="0" smtClean="0">
                <a:latin typeface="Calibri"/>
                <a:cs typeface="Calibri"/>
              </a:rPr>
              <a:t>işim</a:t>
            </a:r>
            <a:r>
              <a:rPr sz="2400" spc="-65" smtClean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mühendisliği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alanlarında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yer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alan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konularda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uzmanlaşabilmek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için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deneyimsel </a:t>
            </a:r>
            <a:r>
              <a:rPr sz="2400" dirty="0">
                <a:latin typeface="Calibri"/>
                <a:cs typeface="Calibri"/>
              </a:rPr>
              <a:t>bilgi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önemlidir.</a:t>
            </a:r>
            <a:endParaRPr sz="2400">
              <a:latin typeface="Calibri"/>
              <a:cs typeface="Calibri"/>
            </a:endParaRPr>
          </a:p>
          <a:p>
            <a:pPr marL="355600" marR="617220" indent="-342900" algn="l">
              <a:lnSpc>
                <a:spcPct val="100000"/>
              </a:lnSpc>
              <a:spcBef>
                <a:spcPts val="580"/>
              </a:spcBef>
              <a:buFont typeface="Arial"/>
              <a:buChar char="•"/>
              <a:tabLst>
                <a:tab pos="355600" algn="l"/>
              </a:tabLst>
            </a:pPr>
            <a:r>
              <a:rPr sz="2400" spc="-10" smtClean="0">
                <a:latin typeface="Calibri"/>
                <a:cs typeface="Calibri"/>
              </a:rPr>
              <a:t>Bil</a:t>
            </a:r>
            <a:r>
              <a:rPr lang="tr-TR" sz="2400" spc="-10" dirty="0" smtClean="0">
                <a:latin typeface="Calibri"/>
                <a:cs typeface="Calibri"/>
              </a:rPr>
              <a:t>işim</a:t>
            </a:r>
            <a:r>
              <a:rPr sz="2400" spc="-75" smtClean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mühendisliğinden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mezun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olduktan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sonra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donanım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ya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da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yazılım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alanında uzmanlaşabilirsiniz.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2000" y="84531"/>
            <a:ext cx="9798303" cy="1071318"/>
          </a:xfrm>
          <a:prstGeom prst="rect">
            <a:avLst/>
          </a:prstGeom>
        </p:spPr>
        <p:txBody>
          <a:bodyPr vert="horz" wrap="square" lIns="0" tIns="390397" rIns="0" bIns="0" rtlCol="0">
            <a:spAutoFit/>
          </a:bodyPr>
          <a:lstStyle/>
          <a:p>
            <a:pPr marL="1563370">
              <a:lnSpc>
                <a:spcPct val="100000"/>
              </a:lnSpc>
              <a:spcBef>
                <a:spcPts val="105"/>
              </a:spcBef>
            </a:pPr>
            <a:r>
              <a:rPr smtClean="0"/>
              <a:t>Bil</a:t>
            </a:r>
            <a:r>
              <a:rPr lang="tr-TR" dirty="0" smtClean="0"/>
              <a:t>işim Sistemleri</a:t>
            </a:r>
            <a:r>
              <a:rPr spc="-210" smtClean="0"/>
              <a:t> </a:t>
            </a:r>
            <a:r>
              <a:rPr spc="-10" dirty="0"/>
              <a:t>Mühendisliği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18819" y="1537538"/>
            <a:ext cx="10467975" cy="4406900"/>
          </a:xfrm>
          <a:prstGeom prst="rect">
            <a:avLst/>
          </a:prstGeom>
        </p:spPr>
        <p:txBody>
          <a:bodyPr vert="horz" wrap="square" lIns="0" tIns="92710" rIns="0" bIns="0" rtlCol="0">
            <a:spAutoFit/>
          </a:bodyPr>
          <a:lstStyle/>
          <a:p>
            <a:pPr marL="354965" marR="165100" indent="-342900">
              <a:lnSpc>
                <a:spcPts val="2590"/>
              </a:lnSpc>
              <a:spcBef>
                <a:spcPts val="730"/>
              </a:spcBef>
              <a:buFont typeface="Arial"/>
              <a:buChar char="•"/>
              <a:tabLst>
                <a:tab pos="354965" algn="l"/>
              </a:tabLst>
            </a:pPr>
            <a:r>
              <a:rPr sz="2700" smtClean="0">
                <a:latin typeface="Calibri"/>
                <a:cs typeface="Calibri"/>
              </a:rPr>
              <a:t>Bil</a:t>
            </a:r>
            <a:r>
              <a:rPr lang="tr-TR" sz="2700" dirty="0" smtClean="0">
                <a:latin typeface="Calibri"/>
                <a:cs typeface="Calibri"/>
              </a:rPr>
              <a:t>işim Sistemleri</a:t>
            </a:r>
            <a:r>
              <a:rPr sz="2700" spc="-100" smtClean="0">
                <a:latin typeface="Calibri"/>
                <a:cs typeface="Calibri"/>
              </a:rPr>
              <a:t> </a:t>
            </a:r>
            <a:r>
              <a:rPr sz="2700">
                <a:latin typeface="Calibri"/>
                <a:cs typeface="Calibri"/>
              </a:rPr>
              <a:t>Mühendisliği</a:t>
            </a:r>
            <a:r>
              <a:rPr sz="2700" spc="-75">
                <a:latin typeface="Calibri"/>
                <a:cs typeface="Calibri"/>
              </a:rPr>
              <a:t> </a:t>
            </a:r>
            <a:r>
              <a:rPr lang="tr-TR" sz="2700" spc="-75" dirty="0" smtClean="0">
                <a:latin typeface="Calibri"/>
                <a:cs typeface="Calibri"/>
              </a:rPr>
              <a:t>,</a:t>
            </a:r>
            <a:r>
              <a:rPr sz="2700" smtClean="0">
                <a:latin typeface="Calibri"/>
                <a:cs typeface="Calibri"/>
              </a:rPr>
              <a:t>bir</a:t>
            </a:r>
            <a:r>
              <a:rPr sz="2700" spc="-75" smtClean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yazılım</a:t>
            </a:r>
            <a:r>
              <a:rPr sz="2700" spc="-80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üretim</a:t>
            </a:r>
            <a:r>
              <a:rPr sz="2700" spc="-70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sürecinde</a:t>
            </a:r>
            <a:r>
              <a:rPr sz="2700" spc="-114" dirty="0">
                <a:latin typeface="Calibri"/>
                <a:cs typeface="Calibri"/>
              </a:rPr>
              <a:t> </a:t>
            </a:r>
            <a:r>
              <a:rPr sz="2700" spc="-10" dirty="0">
                <a:latin typeface="Calibri"/>
                <a:cs typeface="Calibri"/>
              </a:rPr>
              <a:t>gözetilmesi</a:t>
            </a:r>
            <a:r>
              <a:rPr sz="2700" spc="-80" dirty="0">
                <a:latin typeface="Calibri"/>
                <a:cs typeface="Calibri"/>
              </a:rPr>
              <a:t> </a:t>
            </a:r>
            <a:r>
              <a:rPr sz="2700" spc="-10" dirty="0">
                <a:latin typeface="Calibri"/>
                <a:cs typeface="Calibri"/>
              </a:rPr>
              <a:t>gereken </a:t>
            </a:r>
            <a:r>
              <a:rPr sz="2700">
                <a:latin typeface="Calibri"/>
                <a:cs typeface="Calibri"/>
              </a:rPr>
              <a:t>usulleri</a:t>
            </a:r>
            <a:r>
              <a:rPr sz="2700" spc="-20">
                <a:latin typeface="Calibri"/>
                <a:cs typeface="Calibri"/>
              </a:rPr>
              <a:t> </a:t>
            </a:r>
            <a:r>
              <a:rPr sz="2700" spc="-10" smtClean="0">
                <a:latin typeface="Calibri"/>
                <a:cs typeface="Calibri"/>
              </a:rPr>
              <a:t>belirler</a:t>
            </a:r>
            <a:r>
              <a:rPr lang="tr-TR" sz="2700" spc="-10" dirty="0" smtClean="0">
                <a:latin typeface="Calibri"/>
                <a:cs typeface="Calibri"/>
              </a:rPr>
              <a:t>.</a:t>
            </a:r>
            <a:endParaRPr sz="2700">
              <a:latin typeface="Calibri"/>
              <a:cs typeface="Calibri"/>
            </a:endParaRPr>
          </a:p>
          <a:p>
            <a:pPr marL="755015" lvl="1" indent="-285750">
              <a:lnSpc>
                <a:spcPct val="100000"/>
              </a:lnSpc>
              <a:spcBef>
                <a:spcPts val="35"/>
              </a:spcBef>
              <a:buFont typeface="Arial"/>
              <a:buChar char="–"/>
              <a:tabLst>
                <a:tab pos="755015" algn="l"/>
              </a:tabLst>
            </a:pPr>
            <a:r>
              <a:rPr sz="2400" dirty="0">
                <a:latin typeface="Calibri"/>
                <a:cs typeface="Calibri"/>
              </a:rPr>
              <a:t>Sipariş</a:t>
            </a:r>
            <a:r>
              <a:rPr sz="2400" spc="-9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sahibi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ile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yapılacak</a:t>
            </a:r>
            <a:r>
              <a:rPr sz="2400" spc="-9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görüşmeler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sonucunda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ihtiyacın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belirlenmesi.</a:t>
            </a:r>
            <a:endParaRPr sz="2400">
              <a:latin typeface="Calibri"/>
              <a:cs typeface="Calibri"/>
            </a:endParaRPr>
          </a:p>
          <a:p>
            <a:pPr marL="755015" lvl="1" indent="-285750">
              <a:lnSpc>
                <a:spcPct val="100000"/>
              </a:lnSpc>
              <a:buFont typeface="Arial"/>
              <a:buChar char="–"/>
              <a:tabLst>
                <a:tab pos="755015" algn="l"/>
              </a:tabLst>
            </a:pPr>
            <a:r>
              <a:rPr sz="2400" spc="-20" dirty="0">
                <a:latin typeface="Calibri"/>
                <a:cs typeface="Calibri"/>
              </a:rPr>
              <a:t>Tasarımın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yapılması.</a:t>
            </a:r>
            <a:endParaRPr sz="2400">
              <a:latin typeface="Calibri"/>
              <a:cs typeface="Calibri"/>
            </a:endParaRPr>
          </a:p>
          <a:p>
            <a:pPr marL="755015" lvl="1" indent="-285750">
              <a:lnSpc>
                <a:spcPct val="100000"/>
              </a:lnSpc>
              <a:buFont typeface="Arial"/>
              <a:buChar char="–"/>
              <a:tabLst>
                <a:tab pos="755015" algn="l"/>
              </a:tabLst>
            </a:pPr>
            <a:r>
              <a:rPr sz="2400" spc="-20" dirty="0">
                <a:latin typeface="Calibri"/>
                <a:cs typeface="Calibri"/>
              </a:rPr>
              <a:t>Yazılımın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yazılması.</a:t>
            </a:r>
            <a:endParaRPr sz="2400">
              <a:latin typeface="Calibri"/>
              <a:cs typeface="Calibri"/>
            </a:endParaRPr>
          </a:p>
          <a:p>
            <a:pPr marL="755015" lvl="1" indent="-285750">
              <a:lnSpc>
                <a:spcPct val="100000"/>
              </a:lnSpc>
              <a:buFont typeface="Arial"/>
              <a:buChar char="–"/>
              <a:tabLst>
                <a:tab pos="755015" algn="l"/>
              </a:tabLst>
            </a:pPr>
            <a:r>
              <a:rPr sz="2400" spc="-10" dirty="0">
                <a:latin typeface="Calibri"/>
                <a:cs typeface="Calibri"/>
              </a:rPr>
              <a:t>Yazılım</a:t>
            </a:r>
            <a:r>
              <a:rPr sz="2400" spc="-10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ürününün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test</a:t>
            </a:r>
            <a:r>
              <a:rPr sz="2400" spc="-114" dirty="0">
                <a:latin typeface="Calibri"/>
                <a:cs typeface="Calibri"/>
              </a:rPr>
              <a:t> </a:t>
            </a:r>
            <a:r>
              <a:rPr sz="2400">
                <a:latin typeface="Calibri"/>
                <a:cs typeface="Calibri"/>
              </a:rPr>
              <a:t>ve</a:t>
            </a:r>
            <a:r>
              <a:rPr sz="2400" spc="-85">
                <a:latin typeface="Calibri"/>
                <a:cs typeface="Calibri"/>
              </a:rPr>
              <a:t> </a:t>
            </a:r>
            <a:r>
              <a:rPr sz="2400" spc="-10" smtClean="0">
                <a:latin typeface="Calibri"/>
                <a:cs typeface="Calibri"/>
              </a:rPr>
              <a:t>bakım</a:t>
            </a:r>
            <a:r>
              <a:rPr lang="tr-TR" sz="2400" spc="-10" dirty="0" smtClean="0">
                <a:latin typeface="Calibri"/>
                <a:cs typeface="Calibri"/>
              </a:rPr>
              <a:t>ı</a:t>
            </a:r>
            <a:r>
              <a:rPr sz="2400" spc="-10" smtClean="0">
                <a:latin typeface="Calibri"/>
                <a:cs typeface="Calibri"/>
              </a:rPr>
              <a:t>.</a:t>
            </a:r>
            <a:endParaRPr sz="24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590"/>
              </a:spcBef>
              <a:buFont typeface="Arial"/>
              <a:buChar char="–"/>
            </a:pPr>
            <a:endParaRPr sz="2400">
              <a:latin typeface="Calibri"/>
              <a:cs typeface="Calibri"/>
            </a:endParaRPr>
          </a:p>
          <a:p>
            <a:pPr marL="354965" marR="828675" indent="-342900">
              <a:lnSpc>
                <a:spcPct val="80000"/>
              </a:lnSpc>
              <a:buFont typeface="Arial"/>
              <a:buChar char="•"/>
              <a:tabLst>
                <a:tab pos="354965" algn="l"/>
              </a:tabLst>
            </a:pPr>
            <a:r>
              <a:rPr sz="2700" dirty="0">
                <a:latin typeface="Calibri"/>
                <a:cs typeface="Calibri"/>
              </a:rPr>
              <a:t>Bilgisayar</a:t>
            </a:r>
            <a:r>
              <a:rPr sz="2700" spc="-60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bilimleri</a:t>
            </a:r>
            <a:r>
              <a:rPr sz="2700" spc="-35" dirty="0">
                <a:latin typeface="Calibri"/>
                <a:cs typeface="Calibri"/>
              </a:rPr>
              <a:t> </a:t>
            </a:r>
            <a:r>
              <a:rPr sz="2700" spc="-20" dirty="0">
                <a:latin typeface="Calibri"/>
                <a:cs typeface="Calibri"/>
              </a:rPr>
              <a:t>hesaplamaya/programlamaya</a:t>
            </a:r>
            <a:r>
              <a:rPr sz="2700" spc="-65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(computing)</a:t>
            </a:r>
            <a:r>
              <a:rPr sz="2700" spc="-55" dirty="0">
                <a:latin typeface="Calibri"/>
                <a:cs typeface="Calibri"/>
              </a:rPr>
              <a:t> </a:t>
            </a:r>
            <a:r>
              <a:rPr sz="2700" spc="-10" dirty="0">
                <a:latin typeface="Calibri"/>
                <a:cs typeface="Calibri"/>
              </a:rPr>
              <a:t>farklı perspektiflerden</a:t>
            </a:r>
            <a:r>
              <a:rPr sz="2700" spc="-85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yaklaşan</a:t>
            </a:r>
            <a:r>
              <a:rPr sz="2700" spc="-70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pek</a:t>
            </a:r>
            <a:r>
              <a:rPr sz="2700" spc="-30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çok</a:t>
            </a:r>
            <a:r>
              <a:rPr sz="2700" spc="-35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diğer</a:t>
            </a:r>
            <a:r>
              <a:rPr sz="2700" spc="-50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disiplinle</a:t>
            </a:r>
            <a:r>
              <a:rPr sz="2700" spc="-40" dirty="0">
                <a:latin typeface="Calibri"/>
                <a:cs typeface="Calibri"/>
              </a:rPr>
              <a:t> </a:t>
            </a:r>
            <a:r>
              <a:rPr sz="2700" spc="-10" dirty="0">
                <a:latin typeface="Calibri"/>
                <a:cs typeface="Calibri"/>
              </a:rPr>
              <a:t>ilişkilidir.</a:t>
            </a:r>
            <a:endParaRPr sz="2700">
              <a:latin typeface="Calibri"/>
              <a:cs typeface="Calibri"/>
            </a:endParaRPr>
          </a:p>
          <a:p>
            <a:pPr marL="354965" marR="5080" indent="-342900">
              <a:lnSpc>
                <a:spcPct val="80000"/>
              </a:lnSpc>
              <a:spcBef>
                <a:spcPts val="650"/>
              </a:spcBef>
              <a:buFont typeface="Arial"/>
              <a:buChar char="•"/>
              <a:tabLst>
                <a:tab pos="354965" algn="l"/>
              </a:tabLst>
            </a:pPr>
            <a:r>
              <a:rPr sz="2700" dirty="0">
                <a:latin typeface="Calibri"/>
                <a:cs typeface="Calibri"/>
              </a:rPr>
              <a:t>Örn</a:t>
            </a:r>
            <a:r>
              <a:rPr sz="2700">
                <a:latin typeface="Calibri"/>
                <a:cs typeface="Calibri"/>
              </a:rPr>
              <a:t>.</a:t>
            </a:r>
            <a:r>
              <a:rPr sz="2700" spc="-35">
                <a:latin typeface="Calibri"/>
                <a:cs typeface="Calibri"/>
              </a:rPr>
              <a:t> </a:t>
            </a:r>
            <a:r>
              <a:rPr sz="2700" spc="-10" smtClean="0">
                <a:latin typeface="Calibri"/>
                <a:cs typeface="Calibri"/>
              </a:rPr>
              <a:t>Bil</a:t>
            </a:r>
            <a:r>
              <a:rPr lang="tr-TR" sz="2700" spc="-10" dirty="0" smtClean="0">
                <a:latin typeface="Calibri"/>
                <a:cs typeface="Calibri"/>
              </a:rPr>
              <a:t>işim</a:t>
            </a:r>
            <a:r>
              <a:rPr sz="2700" spc="-55" smtClean="0">
                <a:latin typeface="Calibri"/>
                <a:cs typeface="Calibri"/>
              </a:rPr>
              <a:t> </a:t>
            </a:r>
            <a:r>
              <a:rPr sz="2700" smtClean="0">
                <a:latin typeface="Calibri"/>
                <a:cs typeface="Calibri"/>
              </a:rPr>
              <a:t>müh</a:t>
            </a:r>
            <a:r>
              <a:rPr lang="tr-TR" sz="2700" dirty="0" err="1" smtClean="0">
                <a:latin typeface="Calibri"/>
                <a:cs typeface="Calibri"/>
              </a:rPr>
              <a:t>endisliği</a:t>
            </a:r>
            <a:r>
              <a:rPr lang="tr-TR" sz="2700" dirty="0" smtClean="0">
                <a:latin typeface="Calibri"/>
                <a:cs typeface="Calibri"/>
              </a:rPr>
              <a:t>,</a:t>
            </a:r>
            <a:r>
              <a:rPr sz="2700" spc="-35" smtClean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elektrik</a:t>
            </a:r>
            <a:r>
              <a:rPr sz="2700" spc="-25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mühendisliğinin</a:t>
            </a:r>
            <a:r>
              <a:rPr sz="2700" spc="-50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bir</a:t>
            </a:r>
            <a:r>
              <a:rPr sz="2700" spc="-30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yan</a:t>
            </a:r>
            <a:r>
              <a:rPr sz="2700" spc="-50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ürünüdür</a:t>
            </a:r>
            <a:r>
              <a:rPr sz="2700" spc="-40" dirty="0">
                <a:latin typeface="Calibri"/>
                <a:cs typeface="Calibri"/>
              </a:rPr>
              <a:t> </a:t>
            </a:r>
            <a:r>
              <a:rPr sz="2700" dirty="0">
                <a:latin typeface="Wingdings"/>
                <a:cs typeface="Wingdings"/>
              </a:rPr>
              <a:t></a:t>
            </a:r>
            <a:r>
              <a:rPr sz="2700" spc="-85" dirty="0">
                <a:latin typeface="Times New Roman"/>
                <a:cs typeface="Times New Roman"/>
              </a:rPr>
              <a:t> </a:t>
            </a:r>
            <a:r>
              <a:rPr sz="2700" spc="-20" dirty="0">
                <a:latin typeface="Calibri"/>
                <a:cs typeface="Calibri"/>
              </a:rPr>
              <a:t>yeni </a:t>
            </a:r>
            <a:r>
              <a:rPr sz="2700" dirty="0">
                <a:latin typeface="Calibri"/>
                <a:cs typeface="Calibri"/>
              </a:rPr>
              <a:t>hesaplama</a:t>
            </a:r>
            <a:r>
              <a:rPr sz="2700" spc="-80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teknolojilerinin</a:t>
            </a:r>
            <a:r>
              <a:rPr sz="2700" spc="-75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geliştirilmesinde</a:t>
            </a:r>
            <a:r>
              <a:rPr sz="2700" spc="-75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bilimsel</a:t>
            </a:r>
            <a:r>
              <a:rPr sz="2700" spc="-50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teori</a:t>
            </a:r>
            <a:r>
              <a:rPr sz="2700" spc="-60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ve</a:t>
            </a:r>
            <a:r>
              <a:rPr sz="2700" spc="-50" dirty="0">
                <a:latin typeface="Calibri"/>
                <a:cs typeface="Calibri"/>
              </a:rPr>
              <a:t> </a:t>
            </a:r>
            <a:r>
              <a:rPr sz="2700" spc="-10" dirty="0">
                <a:latin typeface="Calibri"/>
                <a:cs typeface="Calibri"/>
              </a:rPr>
              <a:t>mühendislik </a:t>
            </a:r>
            <a:r>
              <a:rPr sz="2700" dirty="0">
                <a:latin typeface="Calibri"/>
                <a:cs typeface="Calibri"/>
              </a:rPr>
              <a:t>prensplerinin</a:t>
            </a:r>
            <a:r>
              <a:rPr sz="2700" spc="-85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uygulanmasına</a:t>
            </a:r>
            <a:r>
              <a:rPr sz="2700" spc="-90" dirty="0">
                <a:latin typeface="Calibri"/>
                <a:cs typeface="Calibri"/>
              </a:rPr>
              <a:t> </a:t>
            </a:r>
            <a:r>
              <a:rPr sz="2700" spc="-10" dirty="0">
                <a:latin typeface="Calibri"/>
                <a:cs typeface="Calibri"/>
              </a:rPr>
              <a:t>odaklıdır.</a:t>
            </a:r>
            <a:endParaRPr sz="27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24326" y="321310"/>
            <a:ext cx="654939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252345" algn="l"/>
              </a:tabLst>
            </a:pPr>
            <a:r>
              <a:rPr sz="4000" b="1" spc="-10" dirty="0">
                <a:solidFill>
                  <a:srgbClr val="C00000"/>
                </a:solidFill>
                <a:latin typeface="Calibri"/>
                <a:cs typeface="Calibri"/>
              </a:rPr>
              <a:t>Bilgisayar</a:t>
            </a:r>
            <a:r>
              <a:rPr sz="4000" b="1" dirty="0">
                <a:solidFill>
                  <a:srgbClr val="C00000"/>
                </a:solidFill>
                <a:latin typeface="Calibri"/>
                <a:cs typeface="Calibri"/>
              </a:rPr>
              <a:t>	Donanım</a:t>
            </a:r>
            <a:r>
              <a:rPr sz="4000" b="1" spc="-17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4000" b="1" spc="-10" dirty="0">
                <a:solidFill>
                  <a:srgbClr val="C00000"/>
                </a:solidFill>
                <a:latin typeface="Calibri"/>
                <a:cs typeface="Calibri"/>
              </a:rPr>
              <a:t>Mühendisi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88340" y="1371879"/>
            <a:ext cx="10786110" cy="2928620"/>
          </a:xfrm>
          <a:prstGeom prst="rect">
            <a:avLst/>
          </a:prstGeom>
        </p:spPr>
        <p:txBody>
          <a:bodyPr vert="horz" wrap="square" lIns="0" tIns="98425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775"/>
              </a:spcBef>
              <a:buFont typeface="Arial"/>
              <a:buChar char="•"/>
              <a:tabLst>
                <a:tab pos="354965" algn="l"/>
              </a:tabLst>
            </a:pPr>
            <a:r>
              <a:rPr sz="2800" dirty="0">
                <a:latin typeface="Calibri"/>
                <a:cs typeface="Calibri"/>
              </a:rPr>
              <a:t>Bilgisayar</a:t>
            </a:r>
            <a:r>
              <a:rPr sz="2800" spc="-1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donanımlarını</a:t>
            </a:r>
            <a:r>
              <a:rPr sz="2800" spc="-114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tasarlar,</a:t>
            </a:r>
            <a:endParaRPr sz="2800">
              <a:latin typeface="Calibri"/>
              <a:cs typeface="Calibri"/>
            </a:endParaRPr>
          </a:p>
          <a:p>
            <a:pPr marL="355600" marR="434340" indent="-342900">
              <a:lnSpc>
                <a:spcPct val="100000"/>
              </a:lnSpc>
              <a:spcBef>
                <a:spcPts val="675"/>
              </a:spcBef>
              <a:buFont typeface="Arial"/>
              <a:buChar char="•"/>
              <a:tabLst>
                <a:tab pos="355600" algn="l"/>
              </a:tabLst>
            </a:pPr>
            <a:r>
              <a:rPr sz="2800" dirty="0">
                <a:latin typeface="Calibri"/>
                <a:cs typeface="Calibri"/>
              </a:rPr>
              <a:t>Sistemler</a:t>
            </a:r>
            <a:r>
              <a:rPr sz="2800" spc="-9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veya</a:t>
            </a:r>
            <a:r>
              <a:rPr sz="2800" spc="-10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makineler</a:t>
            </a:r>
            <a:r>
              <a:rPr sz="2800" spc="-10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ile</a:t>
            </a:r>
            <a:r>
              <a:rPr sz="2800" spc="-1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bütünleştirilecek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bilgisayar</a:t>
            </a:r>
            <a:r>
              <a:rPr sz="2800" spc="-8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ekipmanlarını oluşturur.</a:t>
            </a:r>
            <a:endParaRPr sz="28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spcBef>
                <a:spcPts val="675"/>
              </a:spcBef>
              <a:buFont typeface="Arial"/>
              <a:buChar char="•"/>
              <a:tabLst>
                <a:tab pos="354965" algn="l"/>
              </a:tabLst>
            </a:pPr>
            <a:r>
              <a:rPr sz="2800" spc="-10" dirty="0">
                <a:latin typeface="Calibri"/>
                <a:cs typeface="Calibri"/>
              </a:rPr>
              <a:t>Tasarladıkları</a:t>
            </a:r>
            <a:r>
              <a:rPr sz="2800" spc="-13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bilgisayar</a:t>
            </a:r>
            <a:r>
              <a:rPr sz="2800" spc="-114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donanımının</a:t>
            </a:r>
            <a:r>
              <a:rPr sz="2800" spc="-9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tamamlanmış</a:t>
            </a:r>
            <a:r>
              <a:rPr sz="2800" spc="-10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modellerini</a:t>
            </a:r>
            <a:r>
              <a:rPr sz="2800" spc="-1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test</a:t>
            </a:r>
            <a:r>
              <a:rPr sz="2800" spc="-12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eder.</a:t>
            </a:r>
            <a:endParaRPr sz="2800">
              <a:latin typeface="Calibri"/>
              <a:cs typeface="Calibri"/>
            </a:endParaRPr>
          </a:p>
          <a:p>
            <a:pPr marL="355600" marR="204470" indent="-342900">
              <a:lnSpc>
                <a:spcPct val="100000"/>
              </a:lnSpc>
              <a:spcBef>
                <a:spcPts val="670"/>
              </a:spcBef>
              <a:buFont typeface="Arial"/>
              <a:buChar char="•"/>
              <a:tabLst>
                <a:tab pos="355600" algn="l"/>
              </a:tabLst>
            </a:pPr>
            <a:r>
              <a:rPr sz="2800" spc="-55" dirty="0">
                <a:latin typeface="Calibri"/>
                <a:cs typeface="Calibri"/>
              </a:rPr>
              <a:t>Test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sonuçlarını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analiz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eder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ve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tasarımdaki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beklentilerin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ve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değişimlerin güncellenmesini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yapar.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48843" rIns="0" bIns="0" rtlCol="0">
            <a:spAutoFit/>
          </a:bodyPr>
          <a:lstStyle/>
          <a:p>
            <a:pPr marL="1181735">
              <a:lnSpc>
                <a:spcPct val="100000"/>
              </a:lnSpc>
              <a:spcBef>
                <a:spcPts val="95"/>
              </a:spcBef>
            </a:pPr>
            <a:r>
              <a:rPr sz="4000" b="1" spc="-10" dirty="0">
                <a:solidFill>
                  <a:srgbClr val="C00000"/>
                </a:solidFill>
                <a:latin typeface="Calibri"/>
                <a:cs typeface="Calibri"/>
              </a:rPr>
              <a:t>Bilgisayar</a:t>
            </a:r>
            <a:r>
              <a:rPr sz="4000" b="1" spc="-18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4000" b="1" spc="-30" dirty="0">
                <a:solidFill>
                  <a:srgbClr val="C00000"/>
                </a:solidFill>
                <a:latin typeface="Calibri"/>
                <a:cs typeface="Calibri"/>
              </a:rPr>
              <a:t>Yazılım</a:t>
            </a:r>
            <a:r>
              <a:rPr sz="4000" b="1" spc="-18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4000" b="1" spc="-10" dirty="0">
                <a:solidFill>
                  <a:srgbClr val="C00000"/>
                </a:solidFill>
                <a:latin typeface="Calibri"/>
                <a:cs typeface="Calibri"/>
              </a:rPr>
              <a:t>Mühendisi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88340" y="1159129"/>
            <a:ext cx="11242040" cy="5272597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353060" indent="-340360" algn="just">
              <a:lnSpc>
                <a:spcPct val="100000"/>
              </a:lnSpc>
              <a:spcBef>
                <a:spcPts val="675"/>
              </a:spcBef>
              <a:buFont typeface="Arial"/>
              <a:buChar char="•"/>
              <a:tabLst>
                <a:tab pos="353060" algn="l"/>
              </a:tabLst>
            </a:pPr>
            <a:r>
              <a:rPr sz="2400" spc="-10" dirty="0">
                <a:latin typeface="Calibri"/>
                <a:cs typeface="Calibri"/>
              </a:rPr>
              <a:t>Yazılım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mühendisleri;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programlama,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algoritmalar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ve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veri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yapıları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spc="-10">
                <a:latin typeface="Calibri"/>
                <a:cs typeface="Calibri"/>
              </a:rPr>
              <a:t>konularında</a:t>
            </a:r>
            <a:r>
              <a:rPr sz="2400" spc="-60">
                <a:latin typeface="Calibri"/>
                <a:cs typeface="Calibri"/>
              </a:rPr>
              <a:t> </a:t>
            </a:r>
            <a:r>
              <a:rPr sz="2400" spc="-10" smtClean="0">
                <a:latin typeface="Calibri"/>
                <a:cs typeface="Calibri"/>
              </a:rPr>
              <a:t>uzmandır</a:t>
            </a:r>
            <a:r>
              <a:rPr lang="tr-TR" sz="2400" spc="-10" dirty="0" smtClean="0">
                <a:latin typeface="Calibri"/>
                <a:cs typeface="Calibri"/>
              </a:rPr>
              <a:t>.</a:t>
            </a:r>
            <a:endParaRPr sz="2400">
              <a:latin typeface="Calibri"/>
              <a:cs typeface="Calibri"/>
            </a:endParaRPr>
          </a:p>
          <a:p>
            <a:pPr marL="353060" marR="505459" indent="-340360" algn="just">
              <a:lnSpc>
                <a:spcPct val="100000"/>
              </a:lnSpc>
              <a:spcBef>
                <a:spcPts val="580"/>
              </a:spcBef>
              <a:buFont typeface="Arial"/>
              <a:buChar char="•"/>
              <a:tabLst>
                <a:tab pos="355600" algn="l"/>
              </a:tabLst>
            </a:pPr>
            <a:r>
              <a:rPr sz="2400" spc="-10" dirty="0">
                <a:latin typeface="Calibri"/>
                <a:cs typeface="Calibri"/>
              </a:rPr>
              <a:t>Günümüzde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bir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uygulamaya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ait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bileşenleri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bütünleştiren</a:t>
            </a:r>
            <a:r>
              <a:rPr sz="2400" spc="-10">
                <a:latin typeface="Calibri"/>
                <a:cs typeface="Calibri"/>
              </a:rPr>
              <a:t>,</a:t>
            </a:r>
            <a:r>
              <a:rPr sz="2400" spc="-50">
                <a:latin typeface="Calibri"/>
                <a:cs typeface="Calibri"/>
              </a:rPr>
              <a:t> </a:t>
            </a:r>
            <a:r>
              <a:rPr sz="2400" smtClean="0">
                <a:latin typeface="Calibri"/>
                <a:cs typeface="Calibri"/>
              </a:rPr>
              <a:t>bir</a:t>
            </a:r>
            <a:r>
              <a:rPr sz="2400" spc="-45" smtClean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mobil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uygulaması 	</a:t>
            </a:r>
            <a:r>
              <a:rPr sz="2400" dirty="0">
                <a:latin typeface="Calibri"/>
                <a:cs typeface="Calibri"/>
              </a:rPr>
              <a:t>oluşturan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veya</a:t>
            </a:r>
            <a:r>
              <a:rPr sz="2400" spc="-9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bir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web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sitesi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yapan</a:t>
            </a:r>
            <a:r>
              <a:rPr sz="2400" spc="-9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herkesin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Yazılım</a:t>
            </a:r>
            <a:r>
              <a:rPr sz="2400" spc="-9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Mühendisi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olduğu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iddia</a:t>
            </a:r>
            <a:r>
              <a:rPr sz="2400" spc="-9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ediliyor. 	</a:t>
            </a:r>
            <a:r>
              <a:rPr sz="2400" dirty="0">
                <a:latin typeface="Calibri"/>
                <a:cs typeface="Calibri"/>
              </a:rPr>
              <a:t>Oysa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ki;</a:t>
            </a:r>
            <a:endParaRPr sz="2400">
              <a:latin typeface="Calibri"/>
              <a:cs typeface="Calibri"/>
            </a:endParaRPr>
          </a:p>
          <a:p>
            <a:pPr marL="355600" marR="975360" indent="-342900">
              <a:lnSpc>
                <a:spcPct val="100000"/>
              </a:lnSpc>
              <a:spcBef>
                <a:spcPts val="575"/>
              </a:spcBef>
              <a:buFont typeface="Arial"/>
              <a:buChar char="•"/>
              <a:tabLst>
                <a:tab pos="355600" algn="l"/>
              </a:tabLst>
            </a:pPr>
            <a:r>
              <a:rPr sz="2400" dirty="0">
                <a:latin typeface="Calibri"/>
                <a:cs typeface="Calibri"/>
              </a:rPr>
              <a:t>Birisinin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bir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programlama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dilini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veye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bütünleştirme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metotolojisini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bilmesi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yazılım </a:t>
            </a:r>
            <a:r>
              <a:rPr sz="2400" dirty="0">
                <a:latin typeface="Calibri"/>
                <a:cs typeface="Calibri"/>
              </a:rPr>
              <a:t>mühendisi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olduğu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anlamına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gelmez.</a:t>
            </a:r>
            <a:endParaRPr sz="2400">
              <a:latin typeface="Calibri"/>
              <a:cs typeface="Calibri"/>
            </a:endParaRPr>
          </a:p>
          <a:p>
            <a:pPr marL="355600" marR="1123950" indent="-342900">
              <a:lnSpc>
                <a:spcPct val="100000"/>
              </a:lnSpc>
              <a:spcBef>
                <a:spcPts val="580"/>
              </a:spcBef>
              <a:buFont typeface="Arial"/>
              <a:buChar char="•"/>
              <a:tabLst>
                <a:tab pos="355600" algn="l"/>
              </a:tabLst>
            </a:pPr>
            <a:r>
              <a:rPr sz="2400" dirty="0">
                <a:latin typeface="Calibri"/>
                <a:cs typeface="Calibri"/>
              </a:rPr>
              <a:t>Ayrıca,</a:t>
            </a:r>
            <a:r>
              <a:rPr sz="2400" spc="-10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bir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uygulamanın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bileşenlerini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bütünleştirmeyi</a:t>
            </a:r>
            <a:r>
              <a:rPr sz="2400" spc="-1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veya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web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sitesinin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nasıl </a:t>
            </a:r>
            <a:r>
              <a:rPr sz="2400" dirty="0">
                <a:latin typeface="Calibri"/>
                <a:cs typeface="Calibri"/>
              </a:rPr>
              <a:t>oluşturulacağını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öğrenmek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için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Yazılım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Mühendisi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olmanız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da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gerekmez.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Yazılım </a:t>
            </a:r>
            <a:r>
              <a:rPr sz="2400" dirty="0">
                <a:latin typeface="Calibri"/>
                <a:cs typeface="Calibri"/>
              </a:rPr>
              <a:t>mühendisliği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programlamadan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daha</a:t>
            </a:r>
            <a:r>
              <a:rPr sz="2400" spc="-10" dirty="0">
                <a:latin typeface="Calibri"/>
                <a:cs typeface="Calibri"/>
              </a:rPr>
              <a:t> fazlasıdır.</a:t>
            </a:r>
            <a:endParaRPr sz="2400">
              <a:latin typeface="Calibri"/>
              <a:cs typeface="Calibri"/>
            </a:endParaRPr>
          </a:p>
          <a:p>
            <a:pPr marL="355600" marR="983615" indent="-342900">
              <a:lnSpc>
                <a:spcPct val="100000"/>
              </a:lnSpc>
              <a:spcBef>
                <a:spcPts val="580"/>
              </a:spcBef>
              <a:buFont typeface="Arial"/>
              <a:buChar char="•"/>
              <a:tabLst>
                <a:tab pos="355600" algn="l"/>
              </a:tabLst>
            </a:pPr>
            <a:r>
              <a:rPr sz="2400" spc="-10" dirty="0">
                <a:latin typeface="Calibri"/>
                <a:cs typeface="Calibri"/>
              </a:rPr>
              <a:t>Yazılım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mühendisi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olarak,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uygulamalı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matematik</a:t>
            </a:r>
            <a:r>
              <a:rPr sz="2400" spc="-10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ve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programlama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konularında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iyi </a:t>
            </a:r>
            <a:r>
              <a:rPr sz="2400" spc="-10" dirty="0">
                <a:latin typeface="Calibri"/>
                <a:cs typeface="Calibri"/>
              </a:rPr>
              <a:t>temellere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sahip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olmanız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beklenir.</a:t>
            </a:r>
            <a:endParaRPr sz="24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spcBef>
                <a:spcPts val="580"/>
              </a:spcBef>
              <a:buFont typeface="Arial"/>
              <a:buChar char="•"/>
              <a:tabLst>
                <a:tab pos="354965" algn="l"/>
              </a:tabLst>
            </a:pPr>
            <a:r>
              <a:rPr sz="2400" dirty="0">
                <a:latin typeface="Calibri"/>
                <a:cs typeface="Calibri"/>
              </a:rPr>
              <a:t>Bu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nedenle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Nesneye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Dayalı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Tasarım,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veritabanı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tasarımı,</a:t>
            </a:r>
            <a:r>
              <a:rPr sz="2400" spc="-9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algoritma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analizi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ve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veri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yapıları</a:t>
            </a:r>
            <a:endParaRPr sz="2400">
              <a:latin typeface="Calibri"/>
              <a:cs typeface="Calibri"/>
            </a:endParaRPr>
          </a:p>
          <a:p>
            <a:pPr marL="355600">
              <a:lnSpc>
                <a:spcPct val="100000"/>
              </a:lnSpc>
            </a:pPr>
            <a:r>
              <a:rPr sz="2400" dirty="0">
                <a:latin typeface="Calibri"/>
                <a:cs typeface="Calibri"/>
              </a:rPr>
              <a:t>gibi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programlama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ile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ilgili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>
                <a:latin typeface="Calibri"/>
                <a:cs typeface="Calibri"/>
              </a:rPr>
              <a:t>dersleri</a:t>
            </a:r>
            <a:r>
              <a:rPr sz="2400" spc="-40">
                <a:latin typeface="Calibri"/>
                <a:cs typeface="Calibri"/>
              </a:rPr>
              <a:t> </a:t>
            </a:r>
            <a:r>
              <a:rPr sz="2400" spc="-10" smtClean="0">
                <a:latin typeface="Calibri"/>
                <a:cs typeface="Calibri"/>
              </a:rPr>
              <a:t>al</a:t>
            </a:r>
            <a:r>
              <a:rPr lang="tr-TR" sz="2400" spc="-10" dirty="0" err="1" smtClean="0">
                <a:latin typeface="Calibri"/>
                <a:cs typeface="Calibri"/>
              </a:rPr>
              <a:t>mak</a:t>
            </a:r>
            <a:r>
              <a:rPr lang="tr-TR" sz="2400" spc="-10" dirty="0" smtClean="0">
                <a:latin typeface="Calibri"/>
                <a:cs typeface="Calibri"/>
              </a:rPr>
              <a:t> gerekir</a:t>
            </a:r>
            <a:r>
              <a:rPr sz="2400" spc="-10" smtClean="0">
                <a:latin typeface="Calibri"/>
                <a:cs typeface="Calibri"/>
              </a:rPr>
              <a:t>.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5800" y="84531"/>
            <a:ext cx="9874503" cy="107144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905" algn="ctr">
              <a:lnSpc>
                <a:spcPct val="100000"/>
              </a:lnSpc>
              <a:spcBef>
                <a:spcPts val="95"/>
              </a:spcBef>
            </a:pPr>
            <a:r>
              <a:rPr sz="4000" b="1" spc="-10" smtClean="0">
                <a:solidFill>
                  <a:srgbClr val="C00000"/>
                </a:solidFill>
                <a:latin typeface="Calibri"/>
                <a:cs typeface="Calibri"/>
              </a:rPr>
              <a:t>Bil</a:t>
            </a:r>
            <a:r>
              <a:rPr lang="tr-TR" sz="4000" b="1" spc="-10" dirty="0" smtClean="0">
                <a:solidFill>
                  <a:srgbClr val="C00000"/>
                </a:solidFill>
                <a:latin typeface="Calibri"/>
                <a:cs typeface="Calibri"/>
              </a:rPr>
              <a:t>işim Sistemleri</a:t>
            </a:r>
            <a:r>
              <a:rPr sz="4000" b="1" spc="-215" smtClean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4000" b="1" dirty="0">
                <a:solidFill>
                  <a:srgbClr val="C00000"/>
                </a:solidFill>
                <a:latin typeface="Calibri"/>
                <a:cs typeface="Calibri"/>
              </a:rPr>
              <a:t>Mühendisliğinin</a:t>
            </a:r>
            <a:r>
              <a:rPr sz="4000" b="1" spc="-18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4000" b="1" spc="-10" dirty="0">
                <a:solidFill>
                  <a:srgbClr val="C00000"/>
                </a:solidFill>
                <a:latin typeface="Calibri"/>
                <a:cs typeface="Calibri"/>
              </a:rPr>
              <a:t>Geleceği</a:t>
            </a:r>
            <a:endParaRPr sz="4000">
              <a:latin typeface="Calibri"/>
              <a:cs typeface="Calibri"/>
            </a:endParaRPr>
          </a:p>
          <a:p>
            <a:pPr marL="1905" algn="ctr">
              <a:lnSpc>
                <a:spcPct val="100000"/>
              </a:lnSpc>
              <a:spcBef>
                <a:spcPts val="75"/>
              </a:spcBef>
            </a:pPr>
            <a:endParaRPr sz="2800"/>
          </a:p>
        </p:txBody>
      </p:sp>
      <p:sp>
        <p:nvSpPr>
          <p:cNvPr id="3" name="object 3"/>
          <p:cNvSpPr txBox="1"/>
          <p:nvPr/>
        </p:nvSpPr>
        <p:spPr>
          <a:xfrm>
            <a:off x="718819" y="1526870"/>
            <a:ext cx="11308715" cy="4459554"/>
          </a:xfrm>
          <a:prstGeom prst="rect">
            <a:avLst/>
          </a:prstGeom>
        </p:spPr>
        <p:txBody>
          <a:bodyPr vert="horz" wrap="square" lIns="0" tIns="100965" rIns="0" bIns="0" rtlCol="0">
            <a:spAutoFit/>
          </a:bodyPr>
          <a:lstStyle/>
          <a:p>
            <a:pPr marL="354965" marR="1049655" indent="-342900">
              <a:lnSpc>
                <a:spcPts val="2880"/>
              </a:lnSpc>
              <a:spcBef>
                <a:spcPts val="795"/>
              </a:spcBef>
              <a:buFont typeface="Arial"/>
              <a:buChar char="•"/>
              <a:tabLst>
                <a:tab pos="354965" algn="l"/>
              </a:tabLst>
            </a:pPr>
            <a:r>
              <a:rPr sz="3000" spc="-20" dirty="0">
                <a:latin typeface="Calibri"/>
                <a:cs typeface="Calibri"/>
              </a:rPr>
              <a:t>Yakın</a:t>
            </a:r>
            <a:r>
              <a:rPr sz="3000" spc="-114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gelecekte</a:t>
            </a:r>
            <a:r>
              <a:rPr sz="3000" spc="-130" dirty="0">
                <a:latin typeface="Calibri"/>
                <a:cs typeface="Calibri"/>
              </a:rPr>
              <a:t> </a:t>
            </a:r>
            <a:r>
              <a:rPr sz="3000" spc="-10">
                <a:latin typeface="Calibri"/>
                <a:cs typeface="Calibri"/>
              </a:rPr>
              <a:t>uzaya</a:t>
            </a:r>
            <a:r>
              <a:rPr sz="3000" spc="-95">
                <a:latin typeface="Calibri"/>
                <a:cs typeface="Calibri"/>
              </a:rPr>
              <a:t> </a:t>
            </a:r>
            <a:r>
              <a:rPr sz="3000" smtClean="0">
                <a:latin typeface="Calibri"/>
                <a:cs typeface="Calibri"/>
              </a:rPr>
              <a:t>yolculukta</a:t>
            </a:r>
            <a:r>
              <a:rPr sz="3000" spc="-95" smtClean="0">
                <a:latin typeface="Calibri"/>
                <a:cs typeface="Calibri"/>
              </a:rPr>
              <a:t> </a:t>
            </a:r>
            <a:r>
              <a:rPr lang="tr-TR" sz="3000" spc="-95" dirty="0" smtClean="0">
                <a:latin typeface="Calibri"/>
                <a:cs typeface="Calibri"/>
              </a:rPr>
              <a:t>ve beynin keşfinde </a:t>
            </a:r>
            <a:r>
              <a:rPr sz="3000" smtClean="0">
                <a:latin typeface="Calibri"/>
                <a:cs typeface="Calibri"/>
              </a:rPr>
              <a:t>kullanılacak</a:t>
            </a:r>
            <a:r>
              <a:rPr sz="3000" spc="-110" smtClean="0">
                <a:latin typeface="Calibri"/>
                <a:cs typeface="Calibri"/>
              </a:rPr>
              <a:t> </a:t>
            </a:r>
            <a:r>
              <a:rPr sz="3000" spc="-10" dirty="0">
                <a:latin typeface="Calibri"/>
                <a:cs typeface="Calibri"/>
              </a:rPr>
              <a:t>otonom </a:t>
            </a:r>
            <a:r>
              <a:rPr sz="3000" dirty="0">
                <a:latin typeface="Calibri"/>
                <a:cs typeface="Calibri"/>
              </a:rPr>
              <a:t>sistemlerinde</a:t>
            </a:r>
            <a:r>
              <a:rPr sz="3000" spc="-80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yapay</a:t>
            </a:r>
            <a:r>
              <a:rPr sz="3000" spc="-90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zeka,</a:t>
            </a:r>
            <a:r>
              <a:rPr sz="3000" spc="-85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öğrenen</a:t>
            </a:r>
            <a:r>
              <a:rPr sz="3000" spc="-100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makine</a:t>
            </a:r>
            <a:r>
              <a:rPr sz="3000" spc="-100" dirty="0">
                <a:latin typeface="Calibri"/>
                <a:cs typeface="Calibri"/>
              </a:rPr>
              <a:t> </a:t>
            </a:r>
            <a:r>
              <a:rPr sz="3000" spc="-10" dirty="0">
                <a:latin typeface="Calibri"/>
                <a:cs typeface="Calibri"/>
              </a:rPr>
              <a:t>algoritmaları</a:t>
            </a:r>
            <a:r>
              <a:rPr sz="3000" spc="-95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ve</a:t>
            </a:r>
            <a:r>
              <a:rPr sz="3000" spc="-110" dirty="0">
                <a:latin typeface="Calibri"/>
                <a:cs typeface="Calibri"/>
              </a:rPr>
              <a:t> </a:t>
            </a:r>
            <a:r>
              <a:rPr sz="3000" spc="-20" dirty="0">
                <a:latin typeface="Calibri"/>
                <a:cs typeface="Calibri"/>
              </a:rPr>
              <a:t>nano </a:t>
            </a:r>
            <a:r>
              <a:rPr sz="3000">
                <a:latin typeface="Calibri"/>
                <a:cs typeface="Calibri"/>
              </a:rPr>
              <a:t>teknolojileri</a:t>
            </a:r>
            <a:r>
              <a:rPr sz="3000" spc="-60">
                <a:latin typeface="Calibri"/>
                <a:cs typeface="Calibri"/>
              </a:rPr>
              <a:t> </a:t>
            </a:r>
            <a:r>
              <a:rPr sz="3000" spc="-10" smtClean="0">
                <a:latin typeface="Calibri"/>
                <a:cs typeface="Calibri"/>
              </a:rPr>
              <a:t>uygulamaları</a:t>
            </a:r>
            <a:r>
              <a:rPr lang="tr-TR" sz="3000" spc="-10" dirty="0" smtClean="0">
                <a:latin typeface="Calibri"/>
                <a:cs typeface="Calibri"/>
              </a:rPr>
              <a:t>.</a:t>
            </a:r>
            <a:endParaRPr sz="3000">
              <a:latin typeface="Calibri"/>
              <a:cs typeface="Calibri"/>
            </a:endParaRPr>
          </a:p>
          <a:p>
            <a:pPr marL="354965" marR="1248410" indent="-342900">
              <a:lnSpc>
                <a:spcPct val="80000"/>
              </a:lnSpc>
              <a:spcBef>
                <a:spcPts val="745"/>
              </a:spcBef>
              <a:buFont typeface="Arial"/>
              <a:buChar char="•"/>
              <a:tabLst>
                <a:tab pos="354965" algn="l"/>
                <a:tab pos="2204720" algn="l"/>
                <a:tab pos="4117340" algn="l"/>
              </a:tabLst>
            </a:pPr>
            <a:r>
              <a:rPr sz="3000" spc="-10" dirty="0">
                <a:latin typeface="Calibri"/>
                <a:cs typeface="Calibri"/>
              </a:rPr>
              <a:t>Önümüzdeki</a:t>
            </a:r>
            <a:r>
              <a:rPr sz="3000" spc="-114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yıllarda</a:t>
            </a:r>
            <a:r>
              <a:rPr sz="3000" spc="-100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yapay</a:t>
            </a:r>
            <a:r>
              <a:rPr sz="3000" spc="-110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zeka,</a:t>
            </a:r>
            <a:r>
              <a:rPr sz="3000" spc="-120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nesnelerin</a:t>
            </a:r>
            <a:r>
              <a:rPr sz="3000" spc="-110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interneti,</a:t>
            </a:r>
            <a:r>
              <a:rPr sz="3000" spc="-110" dirty="0">
                <a:latin typeface="Calibri"/>
                <a:cs typeface="Calibri"/>
              </a:rPr>
              <a:t> </a:t>
            </a:r>
            <a:r>
              <a:rPr sz="3000" spc="-10" dirty="0">
                <a:latin typeface="Calibri"/>
                <a:cs typeface="Calibri"/>
              </a:rPr>
              <a:t>kuantum hesaplama</a:t>
            </a:r>
            <a:r>
              <a:rPr sz="3000" dirty="0">
                <a:latin typeface="Calibri"/>
                <a:cs typeface="Calibri"/>
              </a:rPr>
              <a:t>	</a:t>
            </a:r>
            <a:r>
              <a:rPr sz="3000" spc="-10" dirty="0">
                <a:latin typeface="Calibri"/>
                <a:cs typeface="Calibri"/>
              </a:rPr>
              <a:t>konularının</a:t>
            </a:r>
            <a:r>
              <a:rPr sz="3000" dirty="0">
                <a:latin typeface="Calibri"/>
                <a:cs typeface="Calibri"/>
              </a:rPr>
              <a:t>	yaşantımızı</a:t>
            </a:r>
            <a:r>
              <a:rPr sz="3000" spc="-120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hızlıca</a:t>
            </a:r>
            <a:r>
              <a:rPr sz="3000" spc="-110" dirty="0">
                <a:latin typeface="Calibri"/>
                <a:cs typeface="Calibri"/>
              </a:rPr>
              <a:t> </a:t>
            </a:r>
            <a:r>
              <a:rPr sz="3000" spc="-10" dirty="0">
                <a:latin typeface="Calibri"/>
                <a:cs typeface="Calibri"/>
              </a:rPr>
              <a:t>değiştirebileceği öngörülmektedir.</a:t>
            </a:r>
            <a:endParaRPr sz="3000">
              <a:latin typeface="Calibri"/>
              <a:cs typeface="Calibri"/>
            </a:endParaRPr>
          </a:p>
          <a:p>
            <a:pPr marL="354965" marR="75565" indent="-342900">
              <a:lnSpc>
                <a:spcPts val="2880"/>
              </a:lnSpc>
              <a:spcBef>
                <a:spcPts val="695"/>
              </a:spcBef>
              <a:buFont typeface="Arial"/>
              <a:buChar char="•"/>
              <a:tabLst>
                <a:tab pos="354965" algn="l"/>
              </a:tabLst>
            </a:pPr>
            <a:r>
              <a:rPr sz="3000" dirty="0">
                <a:latin typeface="Calibri"/>
                <a:cs typeface="Calibri"/>
              </a:rPr>
              <a:t>Nanoteknolojiler</a:t>
            </a:r>
            <a:r>
              <a:rPr sz="3000" spc="-80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ve</a:t>
            </a:r>
            <a:r>
              <a:rPr sz="3000" spc="-110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algılama</a:t>
            </a:r>
            <a:r>
              <a:rPr sz="3000" spc="-75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sistemleri</a:t>
            </a:r>
            <a:r>
              <a:rPr sz="3000" spc="-85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ile</a:t>
            </a:r>
            <a:r>
              <a:rPr sz="3000" spc="-85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birlikte</a:t>
            </a:r>
            <a:r>
              <a:rPr sz="3000" spc="-85" dirty="0">
                <a:latin typeface="Calibri"/>
                <a:cs typeface="Calibri"/>
              </a:rPr>
              <a:t> </a:t>
            </a:r>
            <a:r>
              <a:rPr sz="3000" spc="-10" dirty="0">
                <a:latin typeface="Calibri"/>
                <a:cs typeface="Calibri"/>
              </a:rPr>
              <a:t>bilgisayar</a:t>
            </a:r>
            <a:r>
              <a:rPr sz="3000" spc="-70" dirty="0">
                <a:latin typeface="Calibri"/>
                <a:cs typeface="Calibri"/>
              </a:rPr>
              <a:t> </a:t>
            </a:r>
            <a:r>
              <a:rPr sz="3000" spc="-10" dirty="0">
                <a:latin typeface="Calibri"/>
                <a:cs typeface="Calibri"/>
              </a:rPr>
              <a:t>tekolojileri </a:t>
            </a:r>
            <a:r>
              <a:rPr sz="3000">
                <a:latin typeface="Calibri"/>
                <a:cs typeface="Calibri"/>
              </a:rPr>
              <a:t>inanılmaz</a:t>
            </a:r>
            <a:r>
              <a:rPr sz="3000" spc="-70">
                <a:latin typeface="Calibri"/>
                <a:cs typeface="Calibri"/>
              </a:rPr>
              <a:t> </a:t>
            </a:r>
            <a:r>
              <a:rPr sz="3000" smtClean="0">
                <a:latin typeface="Calibri"/>
                <a:cs typeface="Calibri"/>
              </a:rPr>
              <a:t>değişimlere</a:t>
            </a:r>
            <a:r>
              <a:rPr lang="tr-TR" sz="3000" spc="-70" dirty="0">
                <a:latin typeface="Calibri"/>
                <a:cs typeface="Calibri"/>
              </a:rPr>
              <a:t> </a:t>
            </a:r>
            <a:r>
              <a:rPr sz="3000" spc="-10" smtClean="0">
                <a:latin typeface="Calibri"/>
                <a:cs typeface="Calibri"/>
              </a:rPr>
              <a:t>uğrayacaktır</a:t>
            </a:r>
            <a:r>
              <a:rPr sz="3000" spc="-10" dirty="0">
                <a:latin typeface="Calibri"/>
                <a:cs typeface="Calibri"/>
              </a:rPr>
              <a:t>.</a:t>
            </a:r>
            <a:endParaRPr sz="3000">
              <a:latin typeface="Calibri"/>
              <a:cs typeface="Calibri"/>
            </a:endParaRPr>
          </a:p>
          <a:p>
            <a:pPr marL="354965" marR="5080" indent="-342900">
              <a:lnSpc>
                <a:spcPct val="80000"/>
              </a:lnSpc>
              <a:spcBef>
                <a:spcPts val="750"/>
              </a:spcBef>
              <a:buFont typeface="Arial"/>
              <a:buChar char="•"/>
              <a:tabLst>
                <a:tab pos="354965" algn="l"/>
              </a:tabLst>
            </a:pPr>
            <a:r>
              <a:rPr sz="3000" spc="-10" dirty="0">
                <a:latin typeface="Calibri"/>
                <a:cs typeface="Calibri"/>
              </a:rPr>
              <a:t>Bilgisayar</a:t>
            </a:r>
            <a:r>
              <a:rPr sz="3000" spc="-65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ve</a:t>
            </a:r>
            <a:r>
              <a:rPr sz="3000" spc="-90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teknoloji</a:t>
            </a:r>
            <a:r>
              <a:rPr sz="3000" spc="-85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etrafında</a:t>
            </a:r>
            <a:r>
              <a:rPr sz="3000" spc="-100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dönen</a:t>
            </a:r>
            <a:r>
              <a:rPr sz="3000" spc="-65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modern</a:t>
            </a:r>
            <a:r>
              <a:rPr sz="3000" spc="-90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bir</a:t>
            </a:r>
            <a:r>
              <a:rPr sz="3000" spc="-75" dirty="0">
                <a:latin typeface="Calibri"/>
                <a:cs typeface="Calibri"/>
              </a:rPr>
              <a:t> </a:t>
            </a:r>
            <a:r>
              <a:rPr sz="3000" spc="-10" dirty="0">
                <a:latin typeface="Calibri"/>
                <a:cs typeface="Calibri"/>
              </a:rPr>
              <a:t>dünyada,</a:t>
            </a:r>
            <a:r>
              <a:rPr sz="3000" spc="-55" dirty="0">
                <a:latin typeface="Calibri"/>
                <a:cs typeface="Calibri"/>
              </a:rPr>
              <a:t> </a:t>
            </a:r>
            <a:r>
              <a:rPr sz="3000" spc="-10" dirty="0">
                <a:latin typeface="Calibri"/>
                <a:cs typeface="Calibri"/>
              </a:rPr>
              <a:t>bilgisayar </a:t>
            </a:r>
            <a:r>
              <a:rPr sz="3000" dirty="0">
                <a:latin typeface="Calibri"/>
                <a:cs typeface="Calibri"/>
              </a:rPr>
              <a:t>mühendisleri</a:t>
            </a:r>
            <a:r>
              <a:rPr sz="3000" spc="-55" dirty="0">
                <a:latin typeface="Calibri"/>
                <a:cs typeface="Calibri"/>
              </a:rPr>
              <a:t> </a:t>
            </a:r>
            <a:r>
              <a:rPr sz="3000" spc="-10" dirty="0">
                <a:latin typeface="Calibri"/>
                <a:cs typeface="Calibri"/>
              </a:rPr>
              <a:t>günümüzde</a:t>
            </a:r>
            <a:r>
              <a:rPr sz="3000" spc="-60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ve</a:t>
            </a:r>
            <a:r>
              <a:rPr sz="3000" spc="-85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gelecekte</a:t>
            </a:r>
            <a:r>
              <a:rPr sz="3000" spc="-95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çok</a:t>
            </a:r>
            <a:r>
              <a:rPr sz="3000" spc="-60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önemli</a:t>
            </a:r>
            <a:r>
              <a:rPr sz="3000" spc="-80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bir</a:t>
            </a:r>
            <a:r>
              <a:rPr sz="3000" spc="-60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rol</a:t>
            </a:r>
            <a:r>
              <a:rPr sz="3000" spc="-55" dirty="0">
                <a:latin typeface="Calibri"/>
                <a:cs typeface="Calibri"/>
              </a:rPr>
              <a:t> </a:t>
            </a:r>
            <a:r>
              <a:rPr sz="3000" spc="-10" dirty="0">
                <a:latin typeface="Calibri"/>
                <a:cs typeface="Calibri"/>
              </a:rPr>
              <a:t>oynamaktadır </a:t>
            </a:r>
            <a:r>
              <a:rPr sz="3000" dirty="0">
                <a:latin typeface="Calibri"/>
                <a:cs typeface="Calibri"/>
              </a:rPr>
              <a:t>ve</a:t>
            </a:r>
            <a:r>
              <a:rPr sz="3000" spc="-55" dirty="0">
                <a:latin typeface="Calibri"/>
                <a:cs typeface="Calibri"/>
              </a:rPr>
              <a:t> </a:t>
            </a:r>
            <a:r>
              <a:rPr sz="3000" spc="-10" dirty="0">
                <a:latin typeface="Calibri"/>
                <a:cs typeface="Calibri"/>
              </a:rPr>
              <a:t>oynayacaktır.</a:t>
            </a:r>
            <a:endParaRPr sz="3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53464" y="558800"/>
            <a:ext cx="10361295" cy="58801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60144" y="1422400"/>
            <a:ext cx="10601325" cy="41529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73442" y="622300"/>
            <a:ext cx="11014710" cy="59182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53477" y="438150"/>
            <a:ext cx="10534650" cy="60325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05453" y="8636"/>
            <a:ext cx="398462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dirty="0"/>
              <a:t>Mühendislik</a:t>
            </a:r>
            <a:r>
              <a:rPr sz="4000" spc="-190" dirty="0"/>
              <a:t> </a:t>
            </a:r>
            <a:r>
              <a:rPr sz="4000" spc="-10" dirty="0"/>
              <a:t>nedir?</a:t>
            </a:r>
            <a:endParaRPr sz="4000"/>
          </a:p>
        </p:txBody>
      </p:sp>
      <p:sp>
        <p:nvSpPr>
          <p:cNvPr id="3" name="object 3"/>
          <p:cNvSpPr txBox="1"/>
          <p:nvPr/>
        </p:nvSpPr>
        <p:spPr>
          <a:xfrm>
            <a:off x="848360" y="997965"/>
            <a:ext cx="10569575" cy="197738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3200" dirty="0">
                <a:latin typeface="Calibri"/>
                <a:cs typeface="Calibri"/>
              </a:rPr>
              <a:t>“Mühendislik,</a:t>
            </a:r>
            <a:r>
              <a:rPr sz="3200" spc="-10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yaşam</a:t>
            </a:r>
            <a:r>
              <a:rPr sz="3200" spc="-114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kalitesini</a:t>
            </a:r>
            <a:r>
              <a:rPr sz="3200" spc="-10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artırmak</a:t>
            </a:r>
            <a:r>
              <a:rPr sz="3200" spc="-114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için</a:t>
            </a:r>
            <a:r>
              <a:rPr sz="3200" spc="-130" dirty="0">
                <a:latin typeface="Calibri"/>
                <a:cs typeface="Calibri"/>
              </a:rPr>
              <a:t> </a:t>
            </a:r>
            <a:r>
              <a:rPr sz="3200" spc="-25" dirty="0">
                <a:latin typeface="Calibri"/>
                <a:cs typeface="Calibri"/>
              </a:rPr>
              <a:t>hizmetler,</a:t>
            </a:r>
            <a:r>
              <a:rPr sz="3200" spc="-11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sistemler, </a:t>
            </a:r>
            <a:r>
              <a:rPr sz="3200" spc="-25" dirty="0">
                <a:latin typeface="Calibri"/>
                <a:cs typeface="Calibri"/>
              </a:rPr>
              <a:t>cihazlar,</a:t>
            </a:r>
            <a:r>
              <a:rPr sz="3200" spc="-90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makineler,</a:t>
            </a:r>
            <a:r>
              <a:rPr sz="3200" spc="-90" dirty="0">
                <a:latin typeface="Calibri"/>
                <a:cs typeface="Calibri"/>
              </a:rPr>
              <a:t> </a:t>
            </a:r>
            <a:r>
              <a:rPr sz="3200" spc="-35" dirty="0">
                <a:latin typeface="Calibri"/>
                <a:cs typeface="Calibri"/>
              </a:rPr>
              <a:t>yapılar,</a:t>
            </a:r>
            <a:r>
              <a:rPr sz="3200" spc="-9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süreçler</a:t>
            </a:r>
            <a:r>
              <a:rPr sz="3200" spc="-114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ve</a:t>
            </a:r>
            <a:r>
              <a:rPr sz="3200" spc="-9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ürünler</a:t>
            </a:r>
            <a:r>
              <a:rPr sz="3200" spc="-9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oluşturma</a:t>
            </a:r>
            <a:r>
              <a:rPr sz="3200" spc="-75" dirty="0">
                <a:latin typeface="Calibri"/>
                <a:cs typeface="Calibri"/>
              </a:rPr>
              <a:t> </a:t>
            </a:r>
            <a:r>
              <a:rPr sz="3200" spc="-25" dirty="0">
                <a:latin typeface="Calibri"/>
                <a:cs typeface="Calibri"/>
              </a:rPr>
              <a:t>ve</a:t>
            </a:r>
            <a:endParaRPr sz="3200">
              <a:latin typeface="Calibri"/>
              <a:cs typeface="Calibri"/>
            </a:endParaRPr>
          </a:p>
          <a:p>
            <a:pPr marL="12700" marR="840740">
              <a:lnSpc>
                <a:spcPct val="100000"/>
              </a:lnSpc>
            </a:pPr>
            <a:r>
              <a:rPr sz="3200" dirty="0">
                <a:latin typeface="Calibri"/>
                <a:cs typeface="Calibri"/>
              </a:rPr>
              <a:t>sürdürme</a:t>
            </a:r>
            <a:r>
              <a:rPr sz="3200" spc="-6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pratiğidir;</a:t>
            </a:r>
            <a:r>
              <a:rPr sz="3200" spc="-5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işlerin</a:t>
            </a:r>
            <a:r>
              <a:rPr sz="3200" spc="-6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daha</a:t>
            </a:r>
            <a:r>
              <a:rPr sz="3200" spc="-5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etkin</a:t>
            </a:r>
            <a:r>
              <a:rPr sz="3200" spc="-7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ve</a:t>
            </a:r>
            <a:r>
              <a:rPr sz="3200" spc="-8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verimli</a:t>
            </a:r>
            <a:r>
              <a:rPr sz="3200" spc="-6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bir</a:t>
            </a:r>
            <a:r>
              <a:rPr sz="3200" spc="-7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şekilde yapılmasıdır.”</a:t>
            </a:r>
            <a:endParaRPr sz="32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664403" y="3435674"/>
            <a:ext cx="3521881" cy="3230072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99739" y="447397"/>
            <a:ext cx="9501991" cy="5942002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90397" rIns="0" bIns="0" rtlCol="0">
            <a:spAutoFit/>
          </a:bodyPr>
          <a:lstStyle/>
          <a:p>
            <a:pPr marL="250825">
              <a:lnSpc>
                <a:spcPct val="100000"/>
              </a:lnSpc>
              <a:spcBef>
                <a:spcPts val="105"/>
              </a:spcBef>
            </a:pPr>
            <a:r>
              <a:rPr smtClean="0"/>
              <a:t>Bil</a:t>
            </a:r>
            <a:r>
              <a:rPr lang="tr-TR" dirty="0" smtClean="0"/>
              <a:t>işim</a:t>
            </a:r>
            <a:r>
              <a:rPr spc="-90" smtClean="0"/>
              <a:t> </a:t>
            </a:r>
            <a:r>
              <a:rPr dirty="0"/>
              <a:t>Mühendisliği</a:t>
            </a:r>
            <a:r>
              <a:rPr spc="-100" dirty="0"/>
              <a:t> </a:t>
            </a:r>
            <a:r>
              <a:rPr dirty="0"/>
              <a:t>Alt</a:t>
            </a:r>
            <a:r>
              <a:rPr spc="-85" dirty="0"/>
              <a:t> </a:t>
            </a:r>
            <a:r>
              <a:rPr spc="-10" dirty="0"/>
              <a:t>Alanları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01192" y="1474978"/>
            <a:ext cx="11391265" cy="33204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100"/>
              </a:spcBef>
              <a:buClr>
                <a:srgbClr val="4F81BC"/>
              </a:buClr>
              <a:buSzPct val="85416"/>
              <a:buFont typeface="Segoe UI Symbol"/>
              <a:buChar char="⚫"/>
              <a:tabLst>
                <a:tab pos="299085" algn="l"/>
              </a:tabLst>
            </a:pPr>
            <a:r>
              <a:rPr sz="2400" b="1"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2"/>
              </a:rPr>
              <a:t>Algoritmalar</a:t>
            </a:r>
            <a:r>
              <a:rPr sz="2400" b="1" u="sng" spc="-10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2"/>
              </a:rPr>
              <a:t> </a:t>
            </a:r>
            <a:r>
              <a:rPr sz="2400" b="1"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2"/>
              </a:rPr>
              <a:t>ve</a:t>
            </a:r>
            <a:r>
              <a:rPr sz="2400" b="1" u="sng" spc="-9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2"/>
              </a:rPr>
              <a:t> </a:t>
            </a:r>
            <a:r>
              <a:rPr sz="2400" b="1" u="sng" spc="-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2"/>
              </a:rPr>
              <a:t>Veri</a:t>
            </a:r>
            <a:r>
              <a:rPr sz="2400" b="1" u="sng" spc="-8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2"/>
              </a:rPr>
              <a:t> </a:t>
            </a:r>
            <a:r>
              <a:rPr sz="2400" b="1" u="sng" spc="-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2"/>
              </a:rPr>
              <a:t>Yapıları</a:t>
            </a:r>
            <a:endParaRPr sz="2400">
              <a:latin typeface="Calibri"/>
              <a:cs typeface="Calibri"/>
            </a:endParaRPr>
          </a:p>
          <a:p>
            <a:pPr marL="560070" lvl="1" indent="-227329">
              <a:lnSpc>
                <a:spcPct val="100000"/>
              </a:lnSpc>
              <a:spcBef>
                <a:spcPts val="15"/>
              </a:spcBef>
              <a:buClr>
                <a:srgbClr val="4F81BC"/>
              </a:buClr>
              <a:buSzPct val="85000"/>
              <a:buFont typeface="Segoe UI Symbol"/>
              <a:buChar char="⚫"/>
              <a:tabLst>
                <a:tab pos="560070" algn="l"/>
              </a:tabLst>
            </a:pPr>
            <a:r>
              <a:rPr sz="2000" dirty="0">
                <a:latin typeface="Calibri"/>
                <a:cs typeface="Calibri"/>
              </a:rPr>
              <a:t>Problem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çözme</a:t>
            </a:r>
            <a:r>
              <a:rPr sz="2000" spc="-7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amaçlı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algoritma</a:t>
            </a:r>
            <a:r>
              <a:rPr sz="2000" spc="33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geliştirme,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çözümleme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ve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uygulamadır</a:t>
            </a:r>
            <a:endParaRPr sz="2000">
              <a:latin typeface="Calibri"/>
              <a:cs typeface="Calibri"/>
            </a:endParaRPr>
          </a:p>
          <a:p>
            <a:pPr marL="559435" lvl="1" indent="-226695">
              <a:lnSpc>
                <a:spcPct val="100000"/>
              </a:lnSpc>
              <a:buClr>
                <a:srgbClr val="4F81BC"/>
              </a:buClr>
              <a:buSzPct val="85000"/>
              <a:buFont typeface="Segoe UI Symbol"/>
              <a:buChar char="⚫"/>
              <a:tabLst>
                <a:tab pos="559435" algn="l"/>
              </a:tabLst>
            </a:pPr>
            <a:r>
              <a:rPr sz="2000" spc="-10" dirty="0">
                <a:latin typeface="Calibri"/>
                <a:cs typeface="Calibri"/>
              </a:rPr>
              <a:t>Programlama</a:t>
            </a:r>
            <a:r>
              <a:rPr sz="2000" spc="-8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basitçe</a:t>
            </a:r>
            <a:r>
              <a:rPr sz="2000" spc="-7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algoritmaların</a:t>
            </a:r>
            <a:r>
              <a:rPr sz="2000" spc="-7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uygulamasıdır</a:t>
            </a:r>
            <a:endParaRPr sz="2000">
              <a:latin typeface="Calibri"/>
              <a:cs typeface="Calibri"/>
            </a:endParaRPr>
          </a:p>
          <a:p>
            <a:pPr marL="559435" marR="5080" lvl="1" indent="-226695">
              <a:lnSpc>
                <a:spcPct val="80000"/>
              </a:lnSpc>
              <a:spcBef>
                <a:spcPts val="480"/>
              </a:spcBef>
              <a:buClr>
                <a:srgbClr val="4F81BC"/>
              </a:buClr>
              <a:buSzPct val="85000"/>
              <a:buFont typeface="Segoe UI Symbol"/>
              <a:buChar char="⚫"/>
              <a:tabLst>
                <a:tab pos="561340" algn="l"/>
              </a:tabLst>
            </a:pPr>
            <a:r>
              <a:rPr sz="2000" spc="-10" dirty="0">
                <a:latin typeface="Calibri"/>
                <a:cs typeface="Calibri"/>
              </a:rPr>
              <a:t>Program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yazabilmek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için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programcının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algoritmik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yaklaşımlara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ve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işleyecekleri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veri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yapılarına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aşina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olması 	gerekir</a:t>
            </a:r>
            <a:endParaRPr sz="2000">
              <a:latin typeface="Calibri"/>
              <a:cs typeface="Calibri"/>
            </a:endParaRPr>
          </a:p>
          <a:p>
            <a:pPr marL="560070" lvl="1" indent="-227329">
              <a:lnSpc>
                <a:spcPct val="100000"/>
              </a:lnSpc>
              <a:spcBef>
                <a:spcPts val="5"/>
              </a:spcBef>
              <a:buClr>
                <a:srgbClr val="4F81BC"/>
              </a:buClr>
              <a:buSzPct val="85000"/>
              <a:buFont typeface="Segoe UI Symbol"/>
              <a:buChar char="⚫"/>
              <a:tabLst>
                <a:tab pos="560070" algn="l"/>
              </a:tabLst>
            </a:pPr>
            <a:r>
              <a:rPr sz="2000" spc="-10" dirty="0">
                <a:latin typeface="Calibri"/>
                <a:cs typeface="Calibri"/>
              </a:rPr>
              <a:t>Veri</a:t>
            </a:r>
            <a:r>
              <a:rPr sz="2000" spc="-6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yapıları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bilginin</a:t>
            </a:r>
            <a:r>
              <a:rPr sz="2000" spc="-8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bellekte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tutulma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şeklini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ve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düzenini</a:t>
            </a:r>
            <a:r>
              <a:rPr sz="2000" spc="-8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gösterir.</a:t>
            </a:r>
            <a:endParaRPr sz="2000">
              <a:latin typeface="Calibri"/>
              <a:cs typeface="Calibri"/>
            </a:endParaRPr>
          </a:p>
          <a:p>
            <a:pPr marL="559435" marR="57785" lvl="1" indent="-226695">
              <a:lnSpc>
                <a:spcPct val="80000"/>
              </a:lnSpc>
              <a:spcBef>
                <a:spcPts val="480"/>
              </a:spcBef>
              <a:buClr>
                <a:srgbClr val="4F81BC"/>
              </a:buClr>
              <a:buSzPct val="85000"/>
              <a:buFont typeface="Segoe UI Symbol"/>
              <a:buChar char="⚫"/>
              <a:tabLst>
                <a:tab pos="561340" algn="l"/>
              </a:tabLst>
            </a:pPr>
            <a:r>
              <a:rPr sz="2000" dirty="0">
                <a:latin typeface="Calibri"/>
                <a:cs typeface="Calibri"/>
              </a:rPr>
              <a:t>Ayrıca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programlar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bilgisayarlar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spc="-10">
                <a:latin typeface="Calibri"/>
                <a:cs typeface="Calibri"/>
              </a:rPr>
              <a:t>tarafından</a:t>
            </a:r>
            <a:r>
              <a:rPr sz="2000" spc="-55">
                <a:latin typeface="Calibri"/>
                <a:cs typeface="Calibri"/>
              </a:rPr>
              <a:t> </a:t>
            </a:r>
            <a:r>
              <a:rPr sz="2000" spc="-10" smtClean="0">
                <a:latin typeface="Calibri"/>
                <a:cs typeface="Calibri"/>
              </a:rPr>
              <a:t>çalıştırılacağından</a:t>
            </a:r>
            <a:r>
              <a:rPr lang="tr-TR" sz="2000" spc="-10" dirty="0" smtClean="0">
                <a:latin typeface="Calibri"/>
                <a:cs typeface="Calibri"/>
              </a:rPr>
              <a:t>,</a:t>
            </a:r>
            <a:r>
              <a:rPr sz="2000" spc="-20" smtClean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algoritmalar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ve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donanım</a:t>
            </a:r>
            <a:r>
              <a:rPr sz="2000" spc="-7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altyapısı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arasındaki 	</a:t>
            </a:r>
            <a:r>
              <a:rPr sz="2000" dirty="0">
                <a:latin typeface="Calibri"/>
                <a:cs typeface="Calibri"/>
              </a:rPr>
              <a:t>ilişki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iyi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anlaşılmalıdır.</a:t>
            </a:r>
            <a:endParaRPr sz="2000">
              <a:latin typeface="Calibri"/>
              <a:cs typeface="Calibri"/>
            </a:endParaRPr>
          </a:p>
          <a:p>
            <a:pPr marL="5189855" marR="3783329" indent="-722630">
              <a:lnSpc>
                <a:spcPct val="100000"/>
              </a:lnSpc>
              <a:spcBef>
                <a:spcPts val="2400"/>
              </a:spcBef>
            </a:pPr>
            <a:r>
              <a:rPr sz="2000" spc="-10" dirty="0">
                <a:latin typeface="Calibri"/>
                <a:cs typeface="Calibri"/>
              </a:rPr>
              <a:t>sözde/kaba</a:t>
            </a:r>
            <a:r>
              <a:rPr sz="2000" spc="-8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kod</a:t>
            </a:r>
            <a:r>
              <a:rPr sz="2000" spc="-8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(pseudo</a:t>
            </a:r>
            <a:r>
              <a:rPr sz="2000" spc="-10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code) </a:t>
            </a:r>
            <a:r>
              <a:rPr sz="2000" dirty="0">
                <a:latin typeface="Calibri"/>
                <a:cs typeface="Calibri"/>
              </a:rPr>
              <a:t>Eğer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(a&gt;b)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is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spc="-25" dirty="0">
                <a:latin typeface="Calibri"/>
                <a:cs typeface="Calibri"/>
              </a:rPr>
              <a:t>c=9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240279" y="4980848"/>
            <a:ext cx="8306397" cy="1665481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90397" rIns="0" bIns="0" rtlCol="0">
            <a:spAutoFit/>
          </a:bodyPr>
          <a:lstStyle/>
          <a:p>
            <a:pPr marL="250825">
              <a:lnSpc>
                <a:spcPct val="100000"/>
              </a:lnSpc>
              <a:spcBef>
                <a:spcPts val="105"/>
              </a:spcBef>
            </a:pPr>
            <a:r>
              <a:rPr smtClean="0"/>
              <a:t>Bil</a:t>
            </a:r>
            <a:r>
              <a:rPr lang="tr-TR" dirty="0" smtClean="0"/>
              <a:t>işim</a:t>
            </a:r>
            <a:r>
              <a:rPr spc="-90" smtClean="0"/>
              <a:t> </a:t>
            </a:r>
            <a:r>
              <a:rPr dirty="0"/>
              <a:t>Mühendisliği</a:t>
            </a:r>
            <a:r>
              <a:rPr spc="-100" dirty="0"/>
              <a:t> </a:t>
            </a:r>
            <a:r>
              <a:rPr dirty="0"/>
              <a:t>Alt</a:t>
            </a:r>
            <a:r>
              <a:rPr spc="-85" dirty="0"/>
              <a:t> </a:t>
            </a:r>
            <a:r>
              <a:rPr spc="-10" dirty="0"/>
              <a:t>Alanları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18819" y="1547825"/>
            <a:ext cx="9756775" cy="42329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100"/>
              </a:spcBef>
              <a:buClr>
                <a:srgbClr val="4F81BC"/>
              </a:buClr>
              <a:buSzPct val="85416"/>
              <a:buFont typeface="Segoe UI Symbol"/>
              <a:buChar char="⚫"/>
              <a:tabLst>
                <a:tab pos="299085" algn="l"/>
              </a:tabLst>
            </a:pPr>
            <a:r>
              <a:rPr sz="2400" b="1" u="sng" spc="-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2"/>
              </a:rPr>
              <a:t>Programlama</a:t>
            </a:r>
            <a:r>
              <a:rPr sz="2400" b="1" u="sng" spc="-3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2"/>
              </a:rPr>
              <a:t> </a:t>
            </a:r>
            <a:r>
              <a:rPr sz="2400" b="1" u="sng" spc="-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2"/>
              </a:rPr>
              <a:t>Dilleri</a:t>
            </a:r>
            <a:endParaRPr sz="2400">
              <a:latin typeface="Calibri"/>
              <a:cs typeface="Calibri"/>
            </a:endParaRPr>
          </a:p>
          <a:p>
            <a:pPr marL="559435" lvl="1" indent="-227329">
              <a:lnSpc>
                <a:spcPct val="100000"/>
              </a:lnSpc>
              <a:spcBef>
                <a:spcPts val="20"/>
              </a:spcBef>
              <a:buClr>
                <a:srgbClr val="4F81BC"/>
              </a:buClr>
              <a:buSzPct val="85000"/>
              <a:buFont typeface="Segoe UI Symbol"/>
              <a:buChar char="⚫"/>
              <a:tabLst>
                <a:tab pos="559435" algn="l"/>
              </a:tabLst>
            </a:pPr>
            <a:r>
              <a:rPr sz="2000" spc="-10" dirty="0">
                <a:latin typeface="Calibri"/>
                <a:cs typeface="Calibri"/>
              </a:rPr>
              <a:t>Bilgisayarın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iç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yapısını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fazla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bilinmeden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program</a:t>
            </a:r>
            <a:r>
              <a:rPr sz="2000" spc="-7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geliştirmeyi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sağlayan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kodlama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araçlarıdır.</a:t>
            </a:r>
            <a:endParaRPr sz="2000">
              <a:latin typeface="Calibri"/>
              <a:cs typeface="Calibri"/>
            </a:endParaRPr>
          </a:p>
          <a:p>
            <a:pPr marL="559435" lvl="1" indent="-227329">
              <a:lnSpc>
                <a:spcPct val="100000"/>
              </a:lnSpc>
              <a:buClr>
                <a:srgbClr val="4F81BC"/>
              </a:buClr>
              <a:buSzPct val="85000"/>
              <a:buFont typeface="Segoe UI Symbol"/>
              <a:buChar char="⚫"/>
              <a:tabLst>
                <a:tab pos="559435" algn="l"/>
              </a:tabLst>
            </a:pPr>
            <a:r>
              <a:rPr sz="2000" dirty="0">
                <a:latin typeface="Calibri"/>
                <a:cs typeface="Calibri"/>
              </a:rPr>
              <a:t>Doğal</a:t>
            </a:r>
            <a:r>
              <a:rPr sz="2000" spc="-8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diller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gibi</a:t>
            </a:r>
            <a:r>
              <a:rPr sz="2000" spc="-7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kendi</a:t>
            </a:r>
            <a:r>
              <a:rPr sz="2000" spc="-6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yazım</a:t>
            </a:r>
            <a:r>
              <a:rPr sz="2000" spc="-7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kuralı</a:t>
            </a:r>
            <a:r>
              <a:rPr sz="2000" spc="-7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ve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>
                <a:latin typeface="Calibri"/>
                <a:cs typeface="Calibri"/>
              </a:rPr>
              <a:t>grameri</a:t>
            </a:r>
            <a:r>
              <a:rPr sz="2000" spc="-55">
                <a:latin typeface="Calibri"/>
                <a:cs typeface="Calibri"/>
              </a:rPr>
              <a:t> </a:t>
            </a:r>
            <a:r>
              <a:rPr sz="2000" spc="-10" smtClean="0">
                <a:latin typeface="Calibri"/>
                <a:cs typeface="Calibri"/>
              </a:rPr>
              <a:t>vardır</a:t>
            </a:r>
            <a:r>
              <a:rPr lang="tr-TR" sz="2000" spc="-10" dirty="0" smtClean="0">
                <a:latin typeface="Calibri"/>
                <a:cs typeface="Calibri"/>
              </a:rPr>
              <a:t>.</a:t>
            </a:r>
            <a:endParaRPr sz="2000">
              <a:latin typeface="Calibri"/>
              <a:cs typeface="Calibri"/>
            </a:endParaRPr>
          </a:p>
          <a:p>
            <a:pPr marL="559435" lvl="1" indent="-227329">
              <a:lnSpc>
                <a:spcPct val="100000"/>
              </a:lnSpc>
              <a:buClr>
                <a:srgbClr val="4F81BC"/>
              </a:buClr>
              <a:buSzPct val="85000"/>
              <a:buFont typeface="Segoe UI Symbol"/>
              <a:buChar char="⚫"/>
              <a:tabLst>
                <a:tab pos="559435" algn="l"/>
              </a:tabLst>
            </a:pPr>
            <a:r>
              <a:rPr sz="2000" spc="-40" smtClean="0">
                <a:latin typeface="Calibri"/>
                <a:cs typeface="Calibri"/>
              </a:rPr>
              <a:t> </a:t>
            </a:r>
            <a:r>
              <a:rPr lang="tr-TR" sz="2000" spc="-40" dirty="0" smtClean="0">
                <a:latin typeface="Calibri"/>
                <a:cs typeface="Calibri"/>
              </a:rPr>
              <a:t>Basic, </a:t>
            </a:r>
            <a:r>
              <a:rPr sz="2000" smtClean="0">
                <a:latin typeface="Calibri"/>
                <a:cs typeface="Calibri"/>
              </a:rPr>
              <a:t>C</a:t>
            </a:r>
            <a:r>
              <a:rPr sz="2000" dirty="0">
                <a:latin typeface="Calibri"/>
                <a:cs typeface="Calibri"/>
              </a:rPr>
              <a:t>,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C++,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Java</a:t>
            </a:r>
            <a:r>
              <a:rPr sz="2000">
                <a:latin typeface="Calibri"/>
                <a:cs typeface="Calibri"/>
              </a:rPr>
              <a:t>,</a:t>
            </a:r>
            <a:r>
              <a:rPr sz="2000" spc="-50">
                <a:latin typeface="Calibri"/>
                <a:cs typeface="Calibri"/>
              </a:rPr>
              <a:t> </a:t>
            </a:r>
            <a:r>
              <a:rPr lang="tr-TR" sz="2000" spc="-50" dirty="0" err="1" smtClean="0">
                <a:latin typeface="Calibri"/>
                <a:cs typeface="Calibri"/>
              </a:rPr>
              <a:t>JavaScript</a:t>
            </a:r>
            <a:r>
              <a:rPr lang="tr-TR" sz="2000" spc="-50" dirty="0" smtClean="0">
                <a:latin typeface="Calibri"/>
                <a:cs typeface="Calibri"/>
              </a:rPr>
              <a:t>, PHP, </a:t>
            </a:r>
            <a:r>
              <a:rPr lang="tr-TR" sz="2000" spc="-50" dirty="0" err="1" smtClean="0">
                <a:latin typeface="Calibri"/>
                <a:cs typeface="Calibri"/>
              </a:rPr>
              <a:t>Python</a:t>
            </a:r>
            <a:r>
              <a:rPr lang="tr-TR" sz="2000" spc="-50" dirty="0" smtClean="0">
                <a:latin typeface="Calibri"/>
                <a:cs typeface="Calibri"/>
              </a:rPr>
              <a:t>, Ada, </a:t>
            </a:r>
            <a:r>
              <a:rPr lang="tr-TR" sz="2000" spc="-50" dirty="0" err="1" smtClean="0">
                <a:latin typeface="Calibri"/>
                <a:cs typeface="Calibri"/>
              </a:rPr>
              <a:t>Perl</a:t>
            </a:r>
            <a:r>
              <a:rPr lang="tr-TR" sz="2000" spc="-50" dirty="0" smtClean="0">
                <a:latin typeface="Calibri"/>
                <a:cs typeface="Calibri"/>
              </a:rPr>
              <a:t>, SQL, R, </a:t>
            </a:r>
            <a:r>
              <a:rPr lang="tr-TR" sz="2000" spc="-50" dirty="0" err="1" smtClean="0">
                <a:latin typeface="Calibri"/>
                <a:cs typeface="Calibri"/>
              </a:rPr>
              <a:t>Go</a:t>
            </a:r>
            <a:r>
              <a:rPr lang="tr-TR" sz="2000" spc="-50" dirty="0" smtClean="0">
                <a:latin typeface="Calibri"/>
                <a:cs typeface="Calibri"/>
              </a:rPr>
              <a:t>, Ruby, </a:t>
            </a:r>
            <a:r>
              <a:rPr sz="2000" spc="-25" smtClean="0">
                <a:latin typeface="Calibri"/>
                <a:cs typeface="Calibri"/>
              </a:rPr>
              <a:t>vb</a:t>
            </a:r>
            <a:r>
              <a:rPr sz="2000" spc="-25" dirty="0">
                <a:latin typeface="Calibri"/>
                <a:cs typeface="Calibri"/>
              </a:rPr>
              <a:t>.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25"/>
              </a:spcBef>
            </a:pPr>
            <a:endParaRPr sz="2000">
              <a:latin typeface="Calibri"/>
              <a:cs typeface="Calibri"/>
            </a:endParaRPr>
          </a:p>
          <a:p>
            <a:pPr marL="12700" marR="7046595">
              <a:lnSpc>
                <a:spcPct val="100000"/>
              </a:lnSpc>
            </a:pPr>
            <a:r>
              <a:rPr sz="2400" dirty="0">
                <a:latin typeface="Calibri"/>
                <a:cs typeface="Calibri"/>
              </a:rPr>
              <a:t>#include</a:t>
            </a:r>
            <a:r>
              <a:rPr sz="2400" spc="-9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&lt;iostream&gt; </a:t>
            </a:r>
            <a:r>
              <a:rPr sz="2400" dirty="0">
                <a:latin typeface="Calibri"/>
                <a:cs typeface="Calibri"/>
              </a:rPr>
              <a:t>Using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namespace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std; </a:t>
            </a:r>
            <a:r>
              <a:rPr sz="2400" dirty="0">
                <a:latin typeface="Calibri"/>
                <a:cs typeface="Calibri"/>
              </a:rPr>
              <a:t>int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main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()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400" spc="-50" dirty="0">
                <a:latin typeface="Calibri"/>
                <a:cs typeface="Calibri"/>
              </a:rPr>
              <a:t>{</a:t>
            </a:r>
            <a:endParaRPr sz="2400">
              <a:latin typeface="Calibri"/>
              <a:cs typeface="Calibri"/>
            </a:endParaRPr>
          </a:p>
          <a:p>
            <a:pPr marL="927100" marR="5345430">
              <a:lnSpc>
                <a:spcPct val="100000"/>
              </a:lnSpc>
            </a:pPr>
            <a:r>
              <a:rPr sz="2400" dirty="0">
                <a:latin typeface="Calibri"/>
                <a:cs typeface="Calibri"/>
              </a:rPr>
              <a:t>cout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&lt;&lt;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“</a:t>
            </a:r>
            <a:r>
              <a:rPr sz="2400">
                <a:latin typeface="Calibri"/>
                <a:cs typeface="Calibri"/>
              </a:rPr>
              <a:t>Merhaba</a:t>
            </a:r>
            <a:r>
              <a:rPr sz="2400" spc="-65">
                <a:latin typeface="Calibri"/>
                <a:cs typeface="Calibri"/>
              </a:rPr>
              <a:t> </a:t>
            </a:r>
            <a:r>
              <a:rPr sz="2400" spc="-10" smtClean="0">
                <a:latin typeface="Calibri"/>
                <a:cs typeface="Calibri"/>
              </a:rPr>
              <a:t>Dünya</a:t>
            </a:r>
            <a:r>
              <a:rPr sz="2400" spc="-25" smtClean="0">
                <a:latin typeface="Calibri"/>
                <a:cs typeface="Calibri"/>
              </a:rPr>
              <a:t>!”; </a:t>
            </a:r>
            <a:r>
              <a:rPr sz="2400" dirty="0">
                <a:latin typeface="Calibri"/>
                <a:cs typeface="Calibri"/>
              </a:rPr>
              <a:t>return</a:t>
            </a:r>
            <a:r>
              <a:rPr sz="2400" spc="-12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0;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400" spc="-50" dirty="0">
                <a:latin typeface="Calibri"/>
                <a:cs typeface="Calibri"/>
              </a:rPr>
              <a:t>}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943600" y="3276600"/>
            <a:ext cx="5656264" cy="2017239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739" y="34239"/>
            <a:ext cx="7846059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mtClean="0"/>
              <a:t>Bil</a:t>
            </a:r>
            <a:r>
              <a:rPr lang="tr-TR" dirty="0" smtClean="0"/>
              <a:t>işim</a:t>
            </a:r>
            <a:r>
              <a:rPr spc="-90" smtClean="0"/>
              <a:t> </a:t>
            </a:r>
            <a:r>
              <a:rPr dirty="0"/>
              <a:t>Mühendisliği</a:t>
            </a:r>
            <a:r>
              <a:rPr spc="-100" dirty="0"/>
              <a:t> </a:t>
            </a:r>
            <a:r>
              <a:rPr dirty="0"/>
              <a:t>Alt</a:t>
            </a:r>
            <a:r>
              <a:rPr spc="-85" dirty="0"/>
              <a:t> </a:t>
            </a:r>
            <a:r>
              <a:rPr spc="-10" dirty="0"/>
              <a:t>Alanları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466411" y="4172472"/>
            <a:ext cx="3970064" cy="255713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02514" y="870559"/>
            <a:ext cx="12315825" cy="5460469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580"/>
              </a:spcBef>
              <a:buClr>
                <a:srgbClr val="1F487C"/>
              </a:buClr>
              <a:buFont typeface="Arial"/>
              <a:buChar char="•"/>
              <a:tabLst>
                <a:tab pos="354965" algn="l"/>
              </a:tabLst>
            </a:pPr>
            <a:r>
              <a:rPr sz="2000" b="1"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3"/>
              </a:rPr>
              <a:t>Mimari</a:t>
            </a:r>
            <a:r>
              <a:rPr sz="2000" b="1" u="sng" spc="-5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3"/>
              </a:rPr>
              <a:t> </a:t>
            </a:r>
            <a:r>
              <a:rPr sz="2000" b="1"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3"/>
              </a:rPr>
              <a:t>ve</a:t>
            </a:r>
            <a:r>
              <a:rPr sz="2000" b="1" u="sng" spc="-4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3"/>
              </a:rPr>
              <a:t> </a:t>
            </a:r>
            <a:r>
              <a:rPr sz="2000" b="1" u="sng" spc="-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3"/>
              </a:rPr>
              <a:t>Organizasyon</a:t>
            </a:r>
            <a:endParaRPr sz="2000">
              <a:latin typeface="Calibri"/>
              <a:cs typeface="Calibri"/>
            </a:endParaRPr>
          </a:p>
          <a:p>
            <a:pPr marL="756285" marR="1010285" lvl="1" indent="-287020">
              <a:lnSpc>
                <a:spcPct val="100000"/>
              </a:lnSpc>
              <a:spcBef>
                <a:spcPts val="480"/>
              </a:spcBef>
              <a:buFont typeface="Arial"/>
              <a:buChar char="–"/>
              <a:tabLst>
                <a:tab pos="756285" algn="l"/>
              </a:tabLst>
            </a:pPr>
            <a:r>
              <a:rPr sz="2000" spc="-10" dirty="0">
                <a:latin typeface="Calibri"/>
                <a:cs typeface="Calibri"/>
              </a:rPr>
              <a:t>Bilgisayar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>
                <a:latin typeface="Calibri"/>
                <a:cs typeface="Calibri"/>
              </a:rPr>
              <a:t>mimarisi</a:t>
            </a:r>
            <a:r>
              <a:rPr sz="2000" spc="-30">
                <a:latin typeface="Calibri"/>
                <a:cs typeface="Calibri"/>
              </a:rPr>
              <a:t> </a:t>
            </a:r>
            <a:r>
              <a:rPr sz="2000" smtClean="0">
                <a:latin typeface="Calibri"/>
                <a:cs typeface="Calibri"/>
              </a:rPr>
              <a:t>(</a:t>
            </a:r>
            <a:r>
              <a:rPr lang="tr-TR" sz="2000" dirty="0" err="1" smtClean="0">
                <a:latin typeface="Calibri"/>
                <a:cs typeface="Calibri"/>
              </a:rPr>
              <a:t>computer</a:t>
            </a:r>
            <a:r>
              <a:rPr lang="tr-TR" sz="2000" dirty="0" smtClean="0">
                <a:latin typeface="Calibri"/>
                <a:cs typeface="Calibri"/>
              </a:rPr>
              <a:t> </a:t>
            </a:r>
            <a:r>
              <a:rPr lang="tr-TR" sz="2000" dirty="0" err="1" smtClean="0">
                <a:latin typeface="Calibri"/>
                <a:cs typeface="Calibri"/>
              </a:rPr>
              <a:t>architecture</a:t>
            </a:r>
            <a:r>
              <a:rPr sz="2000" smtClean="0">
                <a:latin typeface="Calibri"/>
                <a:cs typeface="Calibri"/>
              </a:rPr>
              <a:t>),</a:t>
            </a:r>
            <a:r>
              <a:rPr sz="2000" spc="-75" smtClean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sistemin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kullanıcıya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gözükebilen</a:t>
            </a:r>
            <a:r>
              <a:rPr sz="2000" spc="-8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ve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kullanabilmek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için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gereken</a:t>
            </a:r>
            <a:r>
              <a:rPr sz="2000" spc="-7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özellikleri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veya </a:t>
            </a:r>
            <a:r>
              <a:rPr sz="2000" spc="-10" dirty="0">
                <a:latin typeface="Calibri"/>
                <a:cs typeface="Calibri"/>
              </a:rPr>
              <a:t>detaylarıdır.</a:t>
            </a:r>
            <a:endParaRPr sz="2000">
              <a:latin typeface="Calibri"/>
              <a:cs typeface="Calibri"/>
            </a:endParaRPr>
          </a:p>
          <a:p>
            <a:pPr marL="1155065" lvl="2" indent="-227965">
              <a:lnSpc>
                <a:spcPct val="100000"/>
              </a:lnSpc>
              <a:spcBef>
                <a:spcPts val="480"/>
              </a:spcBef>
              <a:buFont typeface="Arial"/>
              <a:buChar char="•"/>
              <a:tabLst>
                <a:tab pos="1155065" algn="l"/>
              </a:tabLst>
            </a:pPr>
            <a:r>
              <a:rPr sz="2000" dirty="0">
                <a:latin typeface="Calibri"/>
                <a:cs typeface="Calibri"/>
              </a:rPr>
              <a:t>Donanım</a:t>
            </a:r>
            <a:r>
              <a:rPr sz="2000" spc="-9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bileşenlerini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verimli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ve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güvenilir</a:t>
            </a:r>
            <a:r>
              <a:rPr sz="2000" spc="-7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bir</a:t>
            </a:r>
            <a:r>
              <a:rPr sz="2000" spc="-7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sistem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olacak</a:t>
            </a:r>
            <a:r>
              <a:rPr sz="2000" spc="-6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şekilde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organize</a:t>
            </a:r>
            <a:r>
              <a:rPr sz="2000" spc="-7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etmenin</a:t>
            </a:r>
            <a:r>
              <a:rPr sz="2000" spc="-65" dirty="0">
                <a:latin typeface="Calibri"/>
                <a:cs typeface="Calibri"/>
              </a:rPr>
              <a:t> </a:t>
            </a:r>
            <a:r>
              <a:rPr sz="2000" spc="-10">
                <a:latin typeface="Calibri"/>
                <a:cs typeface="Calibri"/>
              </a:rPr>
              <a:t>yöntemleriyle</a:t>
            </a:r>
            <a:r>
              <a:rPr sz="2000" spc="-55">
                <a:latin typeface="Calibri"/>
                <a:cs typeface="Calibri"/>
              </a:rPr>
              <a:t> </a:t>
            </a:r>
            <a:r>
              <a:rPr sz="2000" spc="-10" smtClean="0">
                <a:latin typeface="Calibri"/>
                <a:cs typeface="Calibri"/>
              </a:rPr>
              <a:t>ilgilenir</a:t>
            </a:r>
            <a:r>
              <a:rPr lang="tr-TR" sz="2000" spc="-10" dirty="0" smtClean="0">
                <a:latin typeface="Calibri"/>
                <a:cs typeface="Calibri"/>
              </a:rPr>
              <a:t>.</a:t>
            </a:r>
            <a:endParaRPr sz="2000">
              <a:latin typeface="Calibri"/>
              <a:cs typeface="Calibri"/>
            </a:endParaRPr>
          </a:p>
          <a:p>
            <a:pPr marL="1155700" marR="5080" lvl="2" indent="-228600">
              <a:lnSpc>
                <a:spcPct val="100000"/>
              </a:lnSpc>
              <a:spcBef>
                <a:spcPts val="480"/>
              </a:spcBef>
              <a:buFont typeface="Arial"/>
              <a:buChar char="•"/>
              <a:tabLst>
                <a:tab pos="1155700" algn="l"/>
              </a:tabLst>
            </a:pPr>
            <a:r>
              <a:rPr sz="2000" dirty="0">
                <a:latin typeface="Calibri"/>
                <a:cs typeface="Calibri"/>
              </a:rPr>
              <a:t>Bu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kavram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bilgisayarda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neler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var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sorusunu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spc="-25" dirty="0">
                <a:latin typeface="Calibri"/>
                <a:cs typeface="Calibri"/>
              </a:rPr>
              <a:t>cevaplamaktadır.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Buna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örnek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olarak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bellek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kapasitesi,</a:t>
            </a:r>
            <a:r>
              <a:rPr sz="2000" dirty="0">
                <a:latin typeface="Calibri"/>
                <a:cs typeface="Calibri"/>
              </a:rPr>
              <a:t> işlemci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saat </a:t>
            </a:r>
            <a:r>
              <a:rPr sz="2000" spc="-10" dirty="0">
                <a:latin typeface="Calibri"/>
                <a:cs typeface="Calibri"/>
              </a:rPr>
              <a:t>frekansı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vb.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gösterilebilir.</a:t>
            </a:r>
            <a:endParaRPr sz="2000">
              <a:latin typeface="Calibri"/>
              <a:cs typeface="Calibri"/>
            </a:endParaRPr>
          </a:p>
          <a:p>
            <a:pPr marL="1155065" lvl="2" indent="-227965">
              <a:lnSpc>
                <a:spcPct val="100000"/>
              </a:lnSpc>
              <a:spcBef>
                <a:spcPts val="484"/>
              </a:spcBef>
              <a:buFont typeface="Arial"/>
              <a:buChar char="•"/>
              <a:tabLst>
                <a:tab pos="1155065" algn="l"/>
              </a:tabLst>
            </a:pPr>
            <a:r>
              <a:rPr sz="2000" spc="-10" dirty="0">
                <a:latin typeface="Calibri"/>
                <a:cs typeface="Calibri"/>
              </a:rPr>
              <a:t>Bilgisayar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tasarımları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von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Neumann</a:t>
            </a:r>
            <a:r>
              <a:rPr sz="2000" spc="-65" dirty="0">
                <a:latin typeface="Calibri"/>
                <a:cs typeface="Calibri"/>
              </a:rPr>
              <a:t> </a:t>
            </a:r>
            <a:r>
              <a:rPr sz="2000">
                <a:latin typeface="Calibri"/>
                <a:cs typeface="Calibri"/>
              </a:rPr>
              <a:t>mimarisine</a:t>
            </a:r>
            <a:r>
              <a:rPr sz="2000" spc="385">
                <a:latin typeface="Calibri"/>
                <a:cs typeface="Calibri"/>
              </a:rPr>
              <a:t> </a:t>
            </a:r>
            <a:r>
              <a:rPr sz="2000" smtClean="0">
                <a:latin typeface="Calibri"/>
                <a:cs typeface="Calibri"/>
              </a:rPr>
              <a:t>dayalıdır</a:t>
            </a:r>
            <a:r>
              <a:rPr sz="2000" spc="-45" smtClean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ancak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günümze</a:t>
            </a:r>
            <a:r>
              <a:rPr sz="2000" spc="-7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dek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bu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mimari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kapsamda</a:t>
            </a:r>
            <a:endParaRPr sz="2000">
              <a:latin typeface="Calibri"/>
              <a:cs typeface="Calibri"/>
            </a:endParaRPr>
          </a:p>
          <a:p>
            <a:pPr marL="1155700">
              <a:lnSpc>
                <a:spcPct val="100000"/>
              </a:lnSpc>
            </a:pPr>
            <a:r>
              <a:rPr sz="2000" dirty="0">
                <a:latin typeface="Calibri"/>
                <a:cs typeface="Calibri"/>
              </a:rPr>
              <a:t>sistem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performansı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ve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kapasitesini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artırmaya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yönelik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pek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çok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>
                <a:latin typeface="Calibri"/>
                <a:cs typeface="Calibri"/>
              </a:rPr>
              <a:t>gelişme</a:t>
            </a:r>
            <a:r>
              <a:rPr sz="2000" spc="-50">
                <a:latin typeface="Calibri"/>
                <a:cs typeface="Calibri"/>
              </a:rPr>
              <a:t> </a:t>
            </a:r>
            <a:r>
              <a:rPr sz="2000" spc="-10" smtClean="0">
                <a:latin typeface="Calibri"/>
                <a:cs typeface="Calibri"/>
              </a:rPr>
              <a:t>olmuştur</a:t>
            </a:r>
            <a:r>
              <a:rPr lang="tr-TR" sz="2000" spc="-10" dirty="0" smtClean="0">
                <a:latin typeface="Calibri"/>
                <a:cs typeface="Calibri"/>
              </a:rPr>
              <a:t>.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605"/>
              </a:spcBef>
            </a:pPr>
            <a:endParaRPr sz="2000">
              <a:latin typeface="Calibri"/>
              <a:cs typeface="Calibri"/>
            </a:endParaRPr>
          </a:p>
          <a:p>
            <a:pPr marL="756285" marR="5243195" lvl="1" indent="-287020">
              <a:lnSpc>
                <a:spcPct val="100000"/>
              </a:lnSpc>
              <a:buFont typeface="Arial"/>
              <a:buChar char="–"/>
              <a:tabLst>
                <a:tab pos="756285" algn="l"/>
              </a:tabLst>
            </a:pPr>
            <a:r>
              <a:rPr sz="2000" spc="-10">
                <a:latin typeface="Calibri"/>
                <a:cs typeface="Calibri"/>
              </a:rPr>
              <a:t>Bilgisayar</a:t>
            </a:r>
            <a:r>
              <a:rPr sz="2000" spc="-70">
                <a:latin typeface="Calibri"/>
                <a:cs typeface="Calibri"/>
              </a:rPr>
              <a:t> </a:t>
            </a:r>
            <a:r>
              <a:rPr sz="2000" spc="-10" smtClean="0">
                <a:latin typeface="Calibri"/>
                <a:cs typeface="Calibri"/>
              </a:rPr>
              <a:t>Organizasyonu</a:t>
            </a:r>
            <a:r>
              <a:rPr lang="tr-TR" sz="2000" spc="-10" dirty="0" smtClean="0">
                <a:latin typeface="Calibri"/>
                <a:cs typeface="Calibri"/>
              </a:rPr>
              <a:t> </a:t>
            </a:r>
            <a:r>
              <a:rPr sz="2000" spc="-10" smtClean="0">
                <a:latin typeface="Calibri"/>
                <a:cs typeface="Calibri"/>
              </a:rPr>
              <a:t>(</a:t>
            </a:r>
            <a:r>
              <a:rPr lang="tr-TR" sz="2000" spc="-10" dirty="0" err="1" smtClean="0">
                <a:latin typeface="Calibri"/>
                <a:cs typeface="Calibri"/>
              </a:rPr>
              <a:t>computer</a:t>
            </a:r>
            <a:r>
              <a:rPr lang="tr-TR" sz="2000" spc="-10" dirty="0" smtClean="0">
                <a:latin typeface="Calibri"/>
                <a:cs typeface="Calibri"/>
              </a:rPr>
              <a:t> </a:t>
            </a:r>
            <a:r>
              <a:rPr lang="tr-TR" sz="2000" spc="-10" dirty="0" err="1" smtClean="0">
                <a:latin typeface="Calibri"/>
                <a:cs typeface="Calibri"/>
              </a:rPr>
              <a:t>organization</a:t>
            </a:r>
            <a:r>
              <a:rPr sz="2000" spc="-10" smtClean="0">
                <a:latin typeface="Calibri"/>
                <a:cs typeface="Calibri"/>
              </a:rPr>
              <a:t>),</a:t>
            </a:r>
            <a:r>
              <a:rPr sz="2000" spc="-100" smtClean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sistem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tasarımcısına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bu</a:t>
            </a:r>
            <a:r>
              <a:rPr sz="2000" spc="-8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sistemi </a:t>
            </a:r>
            <a:r>
              <a:rPr sz="2000" dirty="0">
                <a:latin typeface="Calibri"/>
                <a:cs typeface="Calibri"/>
              </a:rPr>
              <a:t>tasarlamak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için</a:t>
            </a:r>
            <a:r>
              <a:rPr sz="2000" spc="-6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bilmesi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gereken</a:t>
            </a:r>
            <a:r>
              <a:rPr sz="2000" spc="-75" dirty="0">
                <a:latin typeface="Calibri"/>
                <a:cs typeface="Calibri"/>
              </a:rPr>
              <a:t> </a:t>
            </a:r>
            <a:r>
              <a:rPr sz="2000" spc="-10">
                <a:latin typeface="Calibri"/>
                <a:cs typeface="Calibri"/>
              </a:rPr>
              <a:t>detayları</a:t>
            </a:r>
            <a:r>
              <a:rPr sz="2000" spc="-70">
                <a:latin typeface="Calibri"/>
                <a:cs typeface="Calibri"/>
              </a:rPr>
              <a:t> </a:t>
            </a:r>
            <a:r>
              <a:rPr lang="tr-TR" sz="2000" spc="-25" dirty="0" smtClean="0">
                <a:latin typeface="Calibri"/>
                <a:cs typeface="Calibri"/>
              </a:rPr>
              <a:t>verir</a:t>
            </a:r>
            <a:r>
              <a:rPr sz="2000" spc="-25" smtClean="0">
                <a:latin typeface="Calibri"/>
                <a:cs typeface="Calibri"/>
              </a:rPr>
              <a:t>.</a:t>
            </a:r>
            <a:r>
              <a:rPr sz="2000" spc="-35" smtClean="0">
                <a:latin typeface="Calibri"/>
                <a:cs typeface="Calibri"/>
              </a:rPr>
              <a:t> </a:t>
            </a:r>
            <a:r>
              <a:rPr sz="2000" spc="-25" dirty="0">
                <a:latin typeface="Calibri"/>
                <a:cs typeface="Calibri"/>
              </a:rPr>
              <a:t>Bu </a:t>
            </a:r>
            <a:r>
              <a:rPr sz="2000" spc="-20" dirty="0">
                <a:latin typeface="Calibri"/>
                <a:cs typeface="Calibri"/>
              </a:rPr>
              <a:t>kavram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bilgisayarı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nasıl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tasarlamak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>
                <a:latin typeface="Calibri"/>
                <a:cs typeface="Calibri"/>
              </a:rPr>
              <a:t>sorusuna</a:t>
            </a:r>
            <a:r>
              <a:rPr sz="2000" spc="-60">
                <a:latin typeface="Calibri"/>
                <a:cs typeface="Calibri"/>
              </a:rPr>
              <a:t> </a:t>
            </a:r>
            <a:r>
              <a:rPr sz="2000" spc="-10" smtClean="0">
                <a:latin typeface="Calibri"/>
                <a:cs typeface="Calibri"/>
              </a:rPr>
              <a:t>cevap</a:t>
            </a:r>
            <a:r>
              <a:rPr lang="tr-TR" sz="2000" spc="-10" dirty="0" smtClean="0">
                <a:latin typeface="Calibri"/>
                <a:cs typeface="Calibri"/>
              </a:rPr>
              <a:t> </a:t>
            </a:r>
            <a:r>
              <a:rPr sz="2000" spc="-30" smtClean="0">
                <a:latin typeface="Calibri"/>
                <a:cs typeface="Calibri"/>
              </a:rPr>
              <a:t>aramaktadır</a:t>
            </a:r>
            <a:r>
              <a:rPr sz="2000" spc="-30" dirty="0">
                <a:latin typeface="Calibri"/>
                <a:cs typeface="Calibri"/>
              </a:rPr>
              <a:t>.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Örnek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olarak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bir</a:t>
            </a:r>
            <a:r>
              <a:rPr sz="2000" spc="-6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bilgisayardaki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sayıların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hangi </a:t>
            </a:r>
            <a:r>
              <a:rPr sz="2000" dirty="0">
                <a:latin typeface="Calibri"/>
                <a:cs typeface="Calibri"/>
              </a:rPr>
              <a:t>usulle</a:t>
            </a:r>
            <a:r>
              <a:rPr sz="2000" spc="-6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sunulacağının</a:t>
            </a:r>
            <a:r>
              <a:rPr sz="2000" spc="-8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seçilmesi,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>
                <a:latin typeface="Calibri"/>
                <a:cs typeface="Calibri"/>
              </a:rPr>
              <a:t>bir</a:t>
            </a:r>
            <a:r>
              <a:rPr sz="2000" spc="-70">
                <a:latin typeface="Calibri"/>
                <a:cs typeface="Calibri"/>
              </a:rPr>
              <a:t> </a:t>
            </a:r>
            <a:r>
              <a:rPr lang="tr-TR" sz="2000" spc="-20" dirty="0" smtClean="0">
                <a:latin typeface="Calibri"/>
                <a:cs typeface="Calibri"/>
              </a:rPr>
              <a:t>eşlik</a:t>
            </a:r>
            <a:r>
              <a:rPr sz="2000" spc="-20" smtClean="0">
                <a:latin typeface="Calibri"/>
                <a:cs typeface="Calibri"/>
              </a:rPr>
              <a:t>çi</a:t>
            </a:r>
            <a:r>
              <a:rPr sz="2000" spc="-60" smtClean="0">
                <a:latin typeface="Calibri"/>
                <a:cs typeface="Calibri"/>
              </a:rPr>
              <a:t> </a:t>
            </a:r>
            <a:r>
              <a:rPr sz="2000">
                <a:latin typeface="Calibri"/>
                <a:cs typeface="Calibri"/>
              </a:rPr>
              <a:t>işlemcinin</a:t>
            </a:r>
            <a:r>
              <a:rPr sz="2000" spc="-50">
                <a:latin typeface="Calibri"/>
                <a:cs typeface="Calibri"/>
              </a:rPr>
              <a:t> </a:t>
            </a:r>
            <a:r>
              <a:rPr sz="2000" spc="-25" smtClean="0">
                <a:latin typeface="Calibri"/>
                <a:cs typeface="Calibri"/>
              </a:rPr>
              <a:t>söz</a:t>
            </a:r>
            <a:r>
              <a:rPr lang="tr-TR" sz="2000" spc="-25" dirty="0" smtClean="0">
                <a:latin typeface="Calibri"/>
                <a:cs typeface="Calibri"/>
              </a:rPr>
              <a:t> </a:t>
            </a:r>
            <a:r>
              <a:rPr sz="2000" spc="-10" smtClean="0">
                <a:latin typeface="Calibri"/>
                <a:cs typeface="Calibri"/>
              </a:rPr>
              <a:t>konusu</a:t>
            </a:r>
            <a:r>
              <a:rPr sz="2000" spc="-45" smtClean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olup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olmayacağının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karara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bağlanması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vb.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>
                <a:latin typeface="Calibri"/>
                <a:cs typeface="Calibri"/>
              </a:rPr>
              <a:t>gibi</a:t>
            </a:r>
            <a:r>
              <a:rPr sz="2000" spc="-40">
                <a:latin typeface="Calibri"/>
                <a:cs typeface="Calibri"/>
              </a:rPr>
              <a:t> </a:t>
            </a:r>
            <a:r>
              <a:rPr sz="2000" spc="-10" smtClean="0">
                <a:latin typeface="Calibri"/>
                <a:cs typeface="Calibri"/>
              </a:rPr>
              <a:t>konular</a:t>
            </a:r>
            <a:r>
              <a:rPr lang="tr-TR" sz="2000" spc="-10" dirty="0" smtClean="0">
                <a:latin typeface="Calibri"/>
                <a:cs typeface="Calibri"/>
              </a:rPr>
              <a:t>,</a:t>
            </a:r>
            <a:r>
              <a:rPr sz="2000" spc="-10" smtClean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organizasyon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konularıdır.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4400" y="84531"/>
            <a:ext cx="10972800" cy="1071318"/>
          </a:xfrm>
          <a:prstGeom prst="rect">
            <a:avLst/>
          </a:prstGeom>
        </p:spPr>
        <p:txBody>
          <a:bodyPr vert="horz" wrap="square" lIns="0" tIns="390397" rIns="0" bIns="0" rtlCol="0">
            <a:spAutoFit/>
          </a:bodyPr>
          <a:lstStyle/>
          <a:p>
            <a:pPr marL="250825">
              <a:lnSpc>
                <a:spcPct val="100000"/>
              </a:lnSpc>
              <a:spcBef>
                <a:spcPts val="105"/>
              </a:spcBef>
            </a:pPr>
            <a:r>
              <a:rPr smtClean="0"/>
              <a:t>Bil</a:t>
            </a:r>
            <a:r>
              <a:rPr lang="tr-TR" dirty="0" smtClean="0"/>
              <a:t>işim Sistemleri</a:t>
            </a:r>
            <a:r>
              <a:rPr spc="-90" smtClean="0"/>
              <a:t> </a:t>
            </a:r>
            <a:r>
              <a:rPr dirty="0"/>
              <a:t>Mühendisliği</a:t>
            </a:r>
            <a:r>
              <a:rPr spc="-100" dirty="0"/>
              <a:t> </a:t>
            </a:r>
            <a:r>
              <a:rPr dirty="0"/>
              <a:t>Alt</a:t>
            </a:r>
            <a:r>
              <a:rPr spc="-85" dirty="0"/>
              <a:t> </a:t>
            </a:r>
            <a:r>
              <a:rPr spc="-10" dirty="0"/>
              <a:t>Alanları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18819" y="1524723"/>
            <a:ext cx="10788015" cy="2842895"/>
          </a:xfrm>
          <a:prstGeom prst="rect">
            <a:avLst/>
          </a:prstGeom>
        </p:spPr>
        <p:txBody>
          <a:bodyPr vert="horz" wrap="square" lIns="0" tIns="98425" rIns="0" bIns="0" rtlCol="0">
            <a:spAutoFit/>
          </a:bodyPr>
          <a:lstStyle/>
          <a:p>
            <a:pPr marL="297815" indent="-285115">
              <a:lnSpc>
                <a:spcPct val="100000"/>
              </a:lnSpc>
              <a:spcBef>
                <a:spcPts val="775"/>
              </a:spcBef>
              <a:buClr>
                <a:srgbClr val="4F81BC"/>
              </a:buClr>
              <a:buSzPct val="83928"/>
              <a:buFont typeface="Segoe UI Symbol"/>
              <a:buChar char="⚫"/>
              <a:tabLst>
                <a:tab pos="297815" algn="l"/>
              </a:tabLst>
            </a:pPr>
            <a:r>
              <a:rPr sz="2800" b="1"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2"/>
              </a:rPr>
              <a:t>İşletim</a:t>
            </a:r>
            <a:r>
              <a:rPr sz="2800" b="1" u="sng" spc="-10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2"/>
              </a:rPr>
              <a:t> </a:t>
            </a:r>
            <a:r>
              <a:rPr sz="2800" b="1" u="sng" spc="-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2"/>
              </a:rPr>
              <a:t>Sistemleri</a:t>
            </a:r>
            <a:endParaRPr sz="2800">
              <a:latin typeface="Calibri"/>
              <a:cs typeface="Calibri"/>
            </a:endParaRPr>
          </a:p>
          <a:p>
            <a:pPr marL="756285" marR="5080" lvl="1" indent="-287020">
              <a:lnSpc>
                <a:spcPct val="100000"/>
              </a:lnSpc>
              <a:spcBef>
                <a:spcPts val="670"/>
              </a:spcBef>
              <a:buFont typeface="Arial"/>
              <a:buChar char="–"/>
              <a:tabLst>
                <a:tab pos="756285" algn="l"/>
              </a:tabLst>
            </a:pPr>
            <a:r>
              <a:rPr sz="2800" dirty="0">
                <a:latin typeface="Calibri"/>
                <a:cs typeface="Calibri"/>
              </a:rPr>
              <a:t>Bilgisayar</a:t>
            </a:r>
            <a:r>
              <a:rPr sz="2800" spc="-10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donanımı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ile</a:t>
            </a:r>
            <a:r>
              <a:rPr sz="2800" spc="-9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kullanıcı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ve</a:t>
            </a:r>
            <a:r>
              <a:rPr sz="2800" spc="-9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programlar</a:t>
            </a:r>
            <a:r>
              <a:rPr sz="2800" spc="-8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arasında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etkileşimi </a:t>
            </a:r>
            <a:r>
              <a:rPr sz="2800" dirty="0">
                <a:latin typeface="Calibri"/>
                <a:cs typeface="Calibri"/>
              </a:rPr>
              <a:t>sağlayan,</a:t>
            </a:r>
            <a:r>
              <a:rPr sz="2800" spc="-114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kullanıcıya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ve</a:t>
            </a:r>
            <a:r>
              <a:rPr sz="2800" spc="-11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sonradan</a:t>
            </a:r>
            <a:r>
              <a:rPr sz="2800" spc="-8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yazılacak</a:t>
            </a:r>
            <a:r>
              <a:rPr sz="2800" spc="-114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programlara</a:t>
            </a:r>
            <a:r>
              <a:rPr sz="2800" spc="-10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birtakım</a:t>
            </a:r>
            <a:r>
              <a:rPr sz="2800" spc="-1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hazır </a:t>
            </a:r>
            <a:r>
              <a:rPr sz="2800" dirty="0">
                <a:latin typeface="Calibri"/>
                <a:cs typeface="Calibri"/>
              </a:rPr>
              <a:t>imkanlar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sunan,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donanım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olsun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yazılım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olsun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sistem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kaynaklarını</a:t>
            </a:r>
            <a:endParaRPr sz="2800">
              <a:latin typeface="Calibri"/>
              <a:cs typeface="Calibri"/>
            </a:endParaRPr>
          </a:p>
          <a:p>
            <a:pPr marL="756285">
              <a:lnSpc>
                <a:spcPct val="100000"/>
              </a:lnSpc>
              <a:spcBef>
                <a:spcPts val="5"/>
              </a:spcBef>
            </a:pPr>
            <a:r>
              <a:rPr sz="2800" spc="-10" dirty="0">
                <a:latin typeface="Calibri"/>
                <a:cs typeface="Calibri"/>
              </a:rPr>
              <a:t>paylaştıran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ve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yöneten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bir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>
                <a:latin typeface="Calibri"/>
                <a:cs typeface="Calibri"/>
              </a:rPr>
              <a:t>yazılım</a:t>
            </a:r>
            <a:r>
              <a:rPr sz="2800" spc="-75">
                <a:latin typeface="Calibri"/>
                <a:cs typeface="Calibri"/>
              </a:rPr>
              <a:t> </a:t>
            </a:r>
            <a:r>
              <a:rPr sz="2800" spc="-10" smtClean="0">
                <a:latin typeface="Calibri"/>
                <a:cs typeface="Calibri"/>
              </a:rPr>
              <a:t>sistemidir</a:t>
            </a:r>
            <a:r>
              <a:rPr lang="tr-TR" sz="2800" spc="-10" dirty="0" smtClean="0">
                <a:latin typeface="Calibri"/>
                <a:cs typeface="Calibri"/>
              </a:rPr>
              <a:t>.</a:t>
            </a:r>
            <a:endParaRPr sz="2800">
              <a:latin typeface="Calibri"/>
              <a:cs typeface="Calibri"/>
            </a:endParaRPr>
          </a:p>
          <a:p>
            <a:pPr marL="755650" lvl="1" indent="-286385">
              <a:lnSpc>
                <a:spcPct val="100000"/>
              </a:lnSpc>
              <a:spcBef>
                <a:spcPts val="670"/>
              </a:spcBef>
              <a:buFont typeface="Arial"/>
              <a:buChar char="–"/>
              <a:tabLst>
                <a:tab pos="755650" algn="l"/>
              </a:tabLst>
            </a:pPr>
            <a:r>
              <a:rPr lang="tr-TR" sz="2800" dirty="0">
                <a:latin typeface="Calibri"/>
                <a:cs typeface="Calibri"/>
              </a:rPr>
              <a:t>Ö</a:t>
            </a:r>
            <a:r>
              <a:rPr sz="2800" smtClean="0">
                <a:latin typeface="Calibri"/>
                <a:cs typeface="Calibri"/>
              </a:rPr>
              <a:t>rn</a:t>
            </a:r>
            <a:r>
              <a:rPr lang="tr-TR" sz="2800" dirty="0" smtClean="0">
                <a:latin typeface="Calibri"/>
                <a:cs typeface="Calibri"/>
              </a:rPr>
              <a:t>eğin</a:t>
            </a:r>
            <a:r>
              <a:rPr sz="2800" spc="-60" smtClean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DOS,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Windows,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Unix</a:t>
            </a:r>
            <a:r>
              <a:rPr sz="2800">
                <a:latin typeface="Calibri"/>
                <a:cs typeface="Calibri"/>
              </a:rPr>
              <a:t>,</a:t>
            </a:r>
            <a:r>
              <a:rPr sz="2800" spc="-65">
                <a:latin typeface="Calibri"/>
                <a:cs typeface="Calibri"/>
              </a:rPr>
              <a:t> </a:t>
            </a:r>
            <a:r>
              <a:rPr sz="2800" spc="-10" smtClean="0">
                <a:latin typeface="Calibri"/>
                <a:cs typeface="Calibri"/>
              </a:rPr>
              <a:t>Linux</a:t>
            </a:r>
            <a:r>
              <a:rPr lang="tr-TR" sz="2800" spc="-10" dirty="0" smtClean="0">
                <a:latin typeface="Calibri"/>
                <a:cs typeface="Calibri"/>
              </a:rPr>
              <a:t>, MacOS, iOS, Android.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90397" rIns="0" bIns="0" rtlCol="0">
            <a:spAutoFit/>
          </a:bodyPr>
          <a:lstStyle/>
          <a:p>
            <a:pPr marL="250825">
              <a:lnSpc>
                <a:spcPct val="100000"/>
              </a:lnSpc>
              <a:spcBef>
                <a:spcPts val="105"/>
              </a:spcBef>
            </a:pPr>
            <a:r>
              <a:rPr smtClean="0"/>
              <a:t>Bil</a:t>
            </a:r>
            <a:r>
              <a:rPr lang="tr-TR" dirty="0" smtClean="0"/>
              <a:t>işim</a:t>
            </a:r>
            <a:r>
              <a:rPr spc="-90" smtClean="0"/>
              <a:t> </a:t>
            </a:r>
            <a:r>
              <a:rPr dirty="0"/>
              <a:t>Mühendisliği</a:t>
            </a:r>
            <a:r>
              <a:rPr spc="-100" dirty="0"/>
              <a:t> </a:t>
            </a:r>
            <a:r>
              <a:rPr dirty="0"/>
              <a:t>Alt</a:t>
            </a:r>
            <a:r>
              <a:rPr spc="-85" dirty="0"/>
              <a:t> </a:t>
            </a:r>
            <a:r>
              <a:rPr spc="-10" dirty="0"/>
              <a:t>Alanları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18819" y="1521200"/>
            <a:ext cx="11055350" cy="3995966"/>
          </a:xfrm>
          <a:prstGeom prst="rect">
            <a:avLst/>
          </a:prstGeom>
        </p:spPr>
        <p:txBody>
          <a:bodyPr vert="horz" wrap="square" lIns="0" tIns="101600" rIns="0" bIns="0" rtlCol="0">
            <a:spAutoFit/>
          </a:bodyPr>
          <a:lstStyle/>
          <a:p>
            <a:pPr marL="297815" indent="-285115">
              <a:lnSpc>
                <a:spcPct val="100000"/>
              </a:lnSpc>
              <a:spcBef>
                <a:spcPts val="800"/>
              </a:spcBef>
              <a:buClr>
                <a:srgbClr val="4F81BC"/>
              </a:buClr>
              <a:buSzPct val="83928"/>
              <a:buFont typeface="Segoe UI Symbol"/>
              <a:buChar char="⚫"/>
              <a:tabLst>
                <a:tab pos="297815" algn="l"/>
              </a:tabLst>
            </a:pPr>
            <a:r>
              <a:rPr sz="2800" b="1"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2"/>
              </a:rPr>
              <a:t>Bilgi</a:t>
            </a:r>
            <a:r>
              <a:rPr sz="2800" b="1" u="sng" spc="-7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2"/>
              </a:rPr>
              <a:t> </a:t>
            </a:r>
            <a:r>
              <a:rPr sz="2800" b="1"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2"/>
              </a:rPr>
              <a:t>ve</a:t>
            </a:r>
            <a:r>
              <a:rPr sz="2800" b="1" u="sng" spc="-8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2"/>
              </a:rPr>
              <a:t> </a:t>
            </a:r>
            <a:r>
              <a:rPr sz="2800" b="1" u="sng" spc="-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2"/>
              </a:rPr>
              <a:t>Veri</a:t>
            </a:r>
            <a:r>
              <a:rPr sz="2800" b="1" u="sng" spc="-8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2"/>
              </a:rPr>
              <a:t> </a:t>
            </a:r>
            <a:r>
              <a:rPr sz="2800" b="1" u="sng" spc="-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2"/>
              </a:rPr>
              <a:t>Yönetimi</a:t>
            </a:r>
            <a:endParaRPr sz="2800">
              <a:latin typeface="Calibri"/>
              <a:cs typeface="Calibri"/>
            </a:endParaRPr>
          </a:p>
          <a:p>
            <a:pPr marL="560070" marR="261620" lvl="1" indent="-231775">
              <a:lnSpc>
                <a:spcPct val="100000"/>
              </a:lnSpc>
              <a:spcBef>
                <a:spcPts val="605"/>
              </a:spcBef>
              <a:buClr>
                <a:srgbClr val="4F81BC"/>
              </a:buClr>
              <a:buSzPct val="85416"/>
              <a:buFont typeface="Segoe UI Symbol"/>
              <a:buChar char="⚫"/>
              <a:tabLst>
                <a:tab pos="561340" algn="l"/>
              </a:tabLst>
            </a:pPr>
            <a:r>
              <a:rPr sz="2400" dirty="0">
                <a:latin typeface="Calibri"/>
                <a:cs typeface="Calibri"/>
              </a:rPr>
              <a:t>Büyük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miktarda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verinin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organizasyonu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ve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verimli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şekilde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yönetilmesi,</a:t>
            </a:r>
            <a:r>
              <a:rPr sz="2400" spc="-9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veride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örüntü </a:t>
            </a:r>
            <a:r>
              <a:rPr sz="2400" spc="-10">
                <a:latin typeface="Calibri"/>
                <a:cs typeface="Calibri"/>
              </a:rPr>
              <a:t>	</a:t>
            </a:r>
            <a:r>
              <a:rPr sz="2400" smtClean="0">
                <a:latin typeface="Calibri"/>
                <a:cs typeface="Calibri"/>
              </a:rPr>
              <a:t>tanıma</a:t>
            </a:r>
            <a:r>
              <a:rPr lang="tr-TR" sz="2400" dirty="0" smtClean="0">
                <a:latin typeface="Calibri"/>
                <a:cs typeface="Calibri"/>
              </a:rPr>
              <a:t>\tarama</a:t>
            </a:r>
            <a:r>
              <a:rPr sz="2400" spc="-75" smtClean="0">
                <a:latin typeface="Calibri"/>
                <a:cs typeface="Calibri"/>
              </a:rPr>
              <a:t> </a:t>
            </a:r>
            <a:r>
              <a:rPr lang="tr-TR" sz="2400" spc="-75" dirty="0" smtClean="0">
                <a:latin typeface="Calibri"/>
                <a:cs typeface="Calibri"/>
              </a:rPr>
              <a:t>– </a:t>
            </a:r>
            <a:r>
              <a:rPr lang="tr-TR" sz="2400" spc="-75" dirty="0" err="1" smtClean="0">
                <a:latin typeface="Calibri"/>
                <a:cs typeface="Calibri"/>
              </a:rPr>
              <a:t>pattern</a:t>
            </a:r>
            <a:r>
              <a:rPr lang="tr-TR" sz="2400" spc="-75" dirty="0" smtClean="0">
                <a:latin typeface="Calibri"/>
                <a:cs typeface="Calibri"/>
              </a:rPr>
              <a:t> </a:t>
            </a:r>
            <a:r>
              <a:rPr lang="tr-TR" sz="2400" spc="-75" dirty="0" err="1" smtClean="0">
                <a:latin typeface="Calibri"/>
                <a:cs typeface="Calibri"/>
              </a:rPr>
              <a:t>recognition</a:t>
            </a:r>
            <a:r>
              <a:rPr lang="tr-TR" sz="2400" spc="-75" dirty="0" smtClean="0">
                <a:latin typeface="Calibri"/>
                <a:cs typeface="Calibri"/>
              </a:rPr>
              <a:t> - </a:t>
            </a:r>
            <a:r>
              <a:rPr sz="2400" smtClean="0">
                <a:latin typeface="Calibri"/>
                <a:cs typeface="Calibri"/>
              </a:rPr>
              <a:t>ve</a:t>
            </a:r>
            <a:r>
              <a:rPr sz="2400" spc="-45" smtClean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arama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spc="-10">
                <a:latin typeface="Calibri"/>
                <a:cs typeface="Calibri"/>
              </a:rPr>
              <a:t>yöntemlerinin</a:t>
            </a:r>
            <a:r>
              <a:rPr sz="2400" spc="-80">
                <a:latin typeface="Calibri"/>
                <a:cs typeface="Calibri"/>
              </a:rPr>
              <a:t> </a:t>
            </a:r>
            <a:r>
              <a:rPr sz="2400" spc="-10" smtClean="0">
                <a:latin typeface="Calibri"/>
                <a:cs typeface="Calibri"/>
              </a:rPr>
              <a:t>geliştirilmesi</a:t>
            </a:r>
            <a:r>
              <a:rPr lang="tr-TR" sz="2400" spc="-10" dirty="0" smtClean="0">
                <a:latin typeface="Calibri"/>
                <a:cs typeface="Calibri"/>
              </a:rPr>
              <a:t>.</a:t>
            </a:r>
            <a:endParaRPr sz="2400">
              <a:latin typeface="Calibri"/>
              <a:cs typeface="Calibri"/>
            </a:endParaRPr>
          </a:p>
          <a:p>
            <a:pPr marL="297815" indent="-285115">
              <a:lnSpc>
                <a:spcPct val="100000"/>
              </a:lnSpc>
              <a:spcBef>
                <a:spcPts val="645"/>
              </a:spcBef>
              <a:buClr>
                <a:srgbClr val="4F81BC"/>
              </a:buClr>
              <a:buSzPct val="83928"/>
              <a:buFont typeface="Segoe UI Symbol"/>
              <a:buChar char="⚫"/>
              <a:tabLst>
                <a:tab pos="297815" algn="l"/>
              </a:tabLst>
            </a:pPr>
            <a:r>
              <a:rPr sz="2800" b="1"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2"/>
              </a:rPr>
              <a:t>Grafik,</a:t>
            </a:r>
            <a:r>
              <a:rPr sz="2800" b="1" u="sng" spc="-10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2"/>
              </a:rPr>
              <a:t> </a:t>
            </a:r>
            <a:r>
              <a:rPr sz="2800" b="1"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2"/>
              </a:rPr>
              <a:t>Görüntüleme</a:t>
            </a:r>
            <a:r>
              <a:rPr sz="2800" b="1" u="sng" spc="-10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2"/>
              </a:rPr>
              <a:t> </a:t>
            </a:r>
            <a:r>
              <a:rPr sz="2800" b="1"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2"/>
              </a:rPr>
              <a:t>ve</a:t>
            </a:r>
            <a:r>
              <a:rPr sz="2800" b="1" u="sng" spc="-12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2"/>
              </a:rPr>
              <a:t> </a:t>
            </a:r>
            <a:r>
              <a:rPr sz="2800" b="1" u="sng" spc="-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2"/>
              </a:rPr>
              <a:t>Çokluortam</a:t>
            </a:r>
            <a:endParaRPr sz="2800">
              <a:latin typeface="Calibri"/>
              <a:cs typeface="Calibri"/>
            </a:endParaRPr>
          </a:p>
          <a:p>
            <a:pPr marL="560070" marR="5080" lvl="1" indent="-231775">
              <a:lnSpc>
                <a:spcPct val="100000"/>
              </a:lnSpc>
              <a:spcBef>
                <a:spcPts val="605"/>
              </a:spcBef>
              <a:buClr>
                <a:srgbClr val="4F81BC"/>
              </a:buClr>
              <a:buSzPct val="85416"/>
              <a:buFont typeface="Segoe UI Symbol"/>
              <a:buChar char="⚫"/>
              <a:tabLst>
                <a:tab pos="561340" algn="l"/>
              </a:tabLst>
            </a:pPr>
            <a:r>
              <a:rPr sz="2400" dirty="0">
                <a:latin typeface="Calibri"/>
                <a:cs typeface="Calibri"/>
              </a:rPr>
              <a:t>Fiziksel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ya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da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mantıksal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nesnelerin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resim,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video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ya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da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üç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boyutlu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hologram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gibi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görsel 	</a:t>
            </a:r>
            <a:r>
              <a:rPr sz="2400" dirty="0">
                <a:latin typeface="Calibri"/>
                <a:cs typeface="Calibri"/>
              </a:rPr>
              <a:t>olarak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sunulmasını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sağlayan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yazılım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ya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da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>
                <a:latin typeface="Calibri"/>
                <a:cs typeface="Calibri"/>
              </a:rPr>
              <a:t>donanım</a:t>
            </a:r>
            <a:r>
              <a:rPr sz="2400" spc="-60">
                <a:latin typeface="Calibri"/>
                <a:cs typeface="Calibri"/>
              </a:rPr>
              <a:t> </a:t>
            </a:r>
            <a:r>
              <a:rPr sz="2400" spc="-10" smtClean="0">
                <a:latin typeface="Calibri"/>
                <a:cs typeface="Calibri"/>
              </a:rPr>
              <a:t>sistemleri</a:t>
            </a:r>
            <a:r>
              <a:rPr lang="tr-TR" sz="2400" spc="-10" dirty="0" smtClean="0">
                <a:latin typeface="Calibri"/>
                <a:cs typeface="Calibri"/>
              </a:rPr>
              <a:t>.</a:t>
            </a:r>
            <a:endParaRPr sz="2400">
              <a:latin typeface="Calibri"/>
              <a:cs typeface="Calibri"/>
            </a:endParaRPr>
          </a:p>
          <a:p>
            <a:pPr marL="297815" indent="-285115">
              <a:lnSpc>
                <a:spcPct val="100000"/>
              </a:lnSpc>
              <a:spcBef>
                <a:spcPts val="650"/>
              </a:spcBef>
              <a:buClr>
                <a:srgbClr val="4F81BC"/>
              </a:buClr>
              <a:buSzPct val="83928"/>
              <a:buFont typeface="Segoe UI Symbol"/>
              <a:buChar char="⚫"/>
              <a:tabLst>
                <a:tab pos="297815" algn="l"/>
              </a:tabLst>
            </a:pPr>
            <a:r>
              <a:rPr sz="2800" b="1" u="sng" spc="-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2"/>
              </a:rPr>
              <a:t>Bilgisayar</a:t>
            </a:r>
            <a:r>
              <a:rPr sz="2800" b="1" u="sng" spc="-10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2"/>
              </a:rPr>
              <a:t> </a:t>
            </a:r>
            <a:r>
              <a:rPr sz="2800" b="1" u="sng" spc="-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2"/>
              </a:rPr>
              <a:t>Ağları</a:t>
            </a:r>
            <a:endParaRPr sz="2800">
              <a:latin typeface="Calibri"/>
              <a:cs typeface="Calibri"/>
            </a:endParaRPr>
          </a:p>
          <a:p>
            <a:pPr marL="561340" marR="355600" lvl="1" indent="-229235">
              <a:lnSpc>
                <a:spcPct val="100000"/>
              </a:lnSpc>
              <a:spcBef>
                <a:spcPts val="495"/>
              </a:spcBef>
              <a:buClr>
                <a:srgbClr val="4F81BC"/>
              </a:buClr>
              <a:buSzPct val="83333"/>
              <a:buFont typeface="Segoe UI Symbol"/>
              <a:buChar char="⚫"/>
              <a:tabLst>
                <a:tab pos="561340" algn="l"/>
              </a:tabLst>
            </a:pPr>
            <a:r>
              <a:rPr sz="2400" dirty="0">
                <a:latin typeface="Calibri"/>
                <a:cs typeface="Calibri"/>
              </a:rPr>
              <a:t>Bilgisayar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ve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benzeri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sayısal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sistemlerin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belirli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bir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protokol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altında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birbirleriyle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iletişimde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bulunmasını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10">
                <a:latin typeface="Calibri"/>
                <a:cs typeface="Calibri"/>
              </a:rPr>
              <a:t>sağlayan </a:t>
            </a:r>
            <a:r>
              <a:rPr sz="2400" spc="-10" smtClean="0">
                <a:latin typeface="Calibri"/>
                <a:cs typeface="Calibri"/>
              </a:rPr>
              <a:t>sistemler</a:t>
            </a:r>
            <a:r>
              <a:rPr lang="tr-TR" sz="2400" spc="-10" dirty="0" smtClean="0">
                <a:latin typeface="Calibri"/>
                <a:cs typeface="Calibri"/>
              </a:rPr>
              <a:t>.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90397" rIns="0" bIns="0" rtlCol="0">
            <a:spAutoFit/>
          </a:bodyPr>
          <a:lstStyle/>
          <a:p>
            <a:pPr marL="250825">
              <a:lnSpc>
                <a:spcPct val="100000"/>
              </a:lnSpc>
              <a:spcBef>
                <a:spcPts val="105"/>
              </a:spcBef>
            </a:pPr>
            <a:r>
              <a:rPr smtClean="0"/>
              <a:t>Bil</a:t>
            </a:r>
            <a:r>
              <a:rPr lang="tr-TR" dirty="0" smtClean="0"/>
              <a:t>işim</a:t>
            </a:r>
            <a:r>
              <a:rPr spc="-90" smtClean="0"/>
              <a:t> </a:t>
            </a:r>
            <a:r>
              <a:rPr dirty="0"/>
              <a:t>Mühendisliği</a:t>
            </a:r>
            <a:r>
              <a:rPr spc="-100" dirty="0"/>
              <a:t> </a:t>
            </a:r>
            <a:r>
              <a:rPr dirty="0"/>
              <a:t>Alt</a:t>
            </a:r>
            <a:r>
              <a:rPr spc="-85" dirty="0"/>
              <a:t> </a:t>
            </a:r>
            <a:r>
              <a:rPr spc="-10" dirty="0"/>
              <a:t>Alanları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18819" y="1521177"/>
            <a:ext cx="10946765" cy="4498623"/>
          </a:xfrm>
          <a:prstGeom prst="rect">
            <a:avLst/>
          </a:prstGeom>
        </p:spPr>
        <p:txBody>
          <a:bodyPr vert="horz" wrap="square" lIns="0" tIns="59055" rIns="0" bIns="0" rtlCol="0">
            <a:spAutoFit/>
          </a:bodyPr>
          <a:lstStyle/>
          <a:p>
            <a:pPr marL="297815" indent="-285115">
              <a:lnSpc>
                <a:spcPct val="100000"/>
              </a:lnSpc>
              <a:spcBef>
                <a:spcPts val="465"/>
              </a:spcBef>
              <a:buClr>
                <a:srgbClr val="4F81BC"/>
              </a:buClr>
              <a:buSzPct val="83928"/>
              <a:buFont typeface="Segoe UI Symbol"/>
              <a:buChar char="⚫"/>
              <a:tabLst>
                <a:tab pos="297815" algn="l"/>
              </a:tabLst>
            </a:pPr>
            <a:r>
              <a:rPr sz="2800" b="1"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2"/>
              </a:rPr>
              <a:t>Akıllı</a:t>
            </a:r>
            <a:r>
              <a:rPr sz="2800" b="1" u="sng" spc="-6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2"/>
              </a:rPr>
              <a:t> </a:t>
            </a:r>
            <a:r>
              <a:rPr sz="2800" b="1" u="sng" spc="-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2"/>
              </a:rPr>
              <a:t>Sistemler</a:t>
            </a:r>
            <a:endParaRPr sz="2800">
              <a:latin typeface="Calibri"/>
              <a:cs typeface="Calibri"/>
            </a:endParaRPr>
          </a:p>
          <a:p>
            <a:pPr marL="560070" marR="5080" lvl="1" indent="-231775">
              <a:lnSpc>
                <a:spcPts val="2590"/>
              </a:lnSpc>
              <a:spcBef>
                <a:spcPts val="645"/>
              </a:spcBef>
              <a:buClr>
                <a:srgbClr val="4F81BC"/>
              </a:buClr>
              <a:buSzPct val="85416"/>
              <a:buFont typeface="Segoe UI Symbol"/>
              <a:buChar char="⚫"/>
              <a:tabLst>
                <a:tab pos="561340" algn="l"/>
              </a:tabLst>
            </a:pPr>
            <a:r>
              <a:rPr sz="2400" dirty="0">
                <a:latin typeface="Calibri"/>
                <a:cs typeface="Calibri"/>
              </a:rPr>
              <a:t>Karmaşık</a:t>
            </a:r>
            <a:r>
              <a:rPr sz="2400" spc="-9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problemleri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“akıllı”</a:t>
            </a:r>
            <a:r>
              <a:rPr sz="2400" spc="-95" dirty="0">
                <a:latin typeface="Calibri"/>
                <a:cs typeface="Calibri"/>
              </a:rPr>
              <a:t> </a:t>
            </a:r>
            <a:r>
              <a:rPr sz="2400" spc="-10">
                <a:latin typeface="Calibri"/>
                <a:cs typeface="Calibri"/>
              </a:rPr>
              <a:t>davranış</a:t>
            </a:r>
            <a:r>
              <a:rPr sz="2400" spc="-65">
                <a:latin typeface="Calibri"/>
                <a:cs typeface="Calibri"/>
              </a:rPr>
              <a:t> </a:t>
            </a:r>
            <a:r>
              <a:rPr sz="2400" spc="-10" smtClean="0">
                <a:latin typeface="Calibri"/>
                <a:cs typeface="Calibri"/>
              </a:rPr>
              <a:t>göstere</a:t>
            </a:r>
            <a:r>
              <a:rPr lang="tr-TR" sz="2400" spc="-10" dirty="0" err="1" smtClean="0">
                <a:latin typeface="Calibri"/>
                <a:cs typeface="Calibri"/>
              </a:rPr>
              <a:t>cek</a:t>
            </a:r>
            <a:r>
              <a:rPr sz="2400" spc="-80" smtClean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şekilde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çözebilen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yazılım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ve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donanım </a:t>
            </a:r>
            <a:r>
              <a:rPr sz="2400" spc="-10">
                <a:latin typeface="Calibri"/>
                <a:cs typeface="Calibri"/>
              </a:rPr>
              <a:t>	</a:t>
            </a:r>
            <a:r>
              <a:rPr sz="2400" spc="-10" smtClean="0">
                <a:latin typeface="Calibri"/>
                <a:cs typeface="Calibri"/>
              </a:rPr>
              <a:t>geliştirm</a:t>
            </a:r>
            <a:r>
              <a:rPr lang="tr-TR" sz="2400" spc="-10" dirty="0" smtClean="0">
                <a:latin typeface="Calibri"/>
                <a:cs typeface="Calibri"/>
              </a:rPr>
              <a:t>e üzerinde çalışır.</a:t>
            </a:r>
            <a:endParaRPr sz="2400">
              <a:latin typeface="Calibri"/>
              <a:cs typeface="Calibri"/>
            </a:endParaRPr>
          </a:p>
          <a:p>
            <a:pPr marL="297815" indent="-285115">
              <a:lnSpc>
                <a:spcPct val="100000"/>
              </a:lnSpc>
              <a:spcBef>
                <a:spcPts val="270"/>
              </a:spcBef>
              <a:buClr>
                <a:srgbClr val="4F81BC"/>
              </a:buClr>
              <a:buSzPct val="83928"/>
              <a:buFont typeface="Segoe UI Symbol"/>
              <a:buChar char="⚫"/>
              <a:tabLst>
                <a:tab pos="297815" algn="l"/>
                <a:tab pos="1487170" algn="l"/>
              </a:tabLst>
            </a:pPr>
            <a:r>
              <a:rPr sz="2800" b="1" u="sng" spc="-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2"/>
              </a:rPr>
              <a:t>Yazılım</a:t>
            </a:r>
            <a:r>
              <a:rPr sz="2800" b="1"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2"/>
              </a:rPr>
              <a:t>	</a:t>
            </a:r>
            <a:r>
              <a:rPr sz="2800" b="1" u="sng" spc="-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2"/>
              </a:rPr>
              <a:t>Mühendisliği</a:t>
            </a:r>
            <a:endParaRPr sz="2800">
              <a:latin typeface="Calibri"/>
              <a:cs typeface="Calibri"/>
            </a:endParaRPr>
          </a:p>
          <a:p>
            <a:pPr marL="561340" marR="973455" lvl="1" indent="-229235">
              <a:lnSpc>
                <a:spcPts val="2380"/>
              </a:lnSpc>
              <a:spcBef>
                <a:spcPts val="610"/>
              </a:spcBef>
              <a:buClr>
                <a:srgbClr val="4F81BC"/>
              </a:buClr>
              <a:buSzPct val="84090"/>
              <a:buFont typeface="Segoe UI Symbol"/>
              <a:buChar char="⚫"/>
              <a:tabLst>
                <a:tab pos="561340" algn="l"/>
              </a:tabLst>
            </a:pPr>
            <a:r>
              <a:rPr sz="2200" spc="-20" dirty="0">
                <a:latin typeface="Calibri"/>
                <a:cs typeface="Calibri"/>
              </a:rPr>
              <a:t>Yazılım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sistemlerinin</a:t>
            </a:r>
            <a:r>
              <a:rPr sz="2200" spc="-6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tasarım,</a:t>
            </a:r>
            <a:r>
              <a:rPr sz="2200" spc="-7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uygulama,</a:t>
            </a:r>
            <a:r>
              <a:rPr sz="2200" spc="-6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test</a:t>
            </a:r>
            <a:r>
              <a:rPr sz="2200" spc="-5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ve</a:t>
            </a:r>
            <a:r>
              <a:rPr sz="2200" spc="-6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bakımı</a:t>
            </a:r>
            <a:r>
              <a:rPr sz="2200" spc="-6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için</a:t>
            </a:r>
            <a:r>
              <a:rPr sz="2200" spc="-6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metedoloji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geliştirme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spc="-25">
                <a:latin typeface="Calibri"/>
                <a:cs typeface="Calibri"/>
              </a:rPr>
              <a:t>ve </a:t>
            </a:r>
            <a:r>
              <a:rPr sz="2200" spc="-10" smtClean="0">
                <a:latin typeface="Calibri"/>
                <a:cs typeface="Calibri"/>
              </a:rPr>
              <a:t>uygulama</a:t>
            </a:r>
            <a:r>
              <a:rPr lang="tr-TR" sz="2200" spc="-10" dirty="0" err="1" smtClean="0">
                <a:latin typeface="Calibri"/>
                <a:cs typeface="Calibri"/>
              </a:rPr>
              <a:t>larıdır</a:t>
            </a:r>
            <a:r>
              <a:rPr lang="tr-TR" sz="2200" spc="-10" dirty="0" smtClean="0">
                <a:latin typeface="Calibri"/>
                <a:cs typeface="Calibri"/>
              </a:rPr>
              <a:t>.</a:t>
            </a:r>
            <a:endParaRPr sz="2200">
              <a:latin typeface="Calibri"/>
              <a:cs typeface="Calibri"/>
            </a:endParaRPr>
          </a:p>
          <a:p>
            <a:pPr marL="297815" indent="-285115">
              <a:lnSpc>
                <a:spcPct val="100000"/>
              </a:lnSpc>
              <a:spcBef>
                <a:spcPts val="250"/>
              </a:spcBef>
              <a:buClr>
                <a:srgbClr val="4F81BC"/>
              </a:buClr>
              <a:buSzPct val="83928"/>
              <a:buFont typeface="Segoe UI Symbol"/>
              <a:buChar char="⚫"/>
              <a:tabLst>
                <a:tab pos="297815" algn="l"/>
              </a:tabLst>
            </a:pPr>
            <a:r>
              <a:rPr sz="2800" b="1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2"/>
              </a:rPr>
              <a:t>İnsan</a:t>
            </a:r>
            <a:r>
              <a:rPr sz="2800" b="1" u="sng" spc="-95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2"/>
              </a:rPr>
              <a:t> </a:t>
            </a:r>
            <a:r>
              <a:rPr lang="tr-TR" sz="2800" b="1" u="sng" spc="-95" dirty="0" smtClean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2"/>
              </a:rPr>
              <a:t>- </a:t>
            </a:r>
            <a:r>
              <a:rPr sz="2800" b="1" u="sng" spc="-10" smtClean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2"/>
              </a:rPr>
              <a:t>Bilgisayar</a:t>
            </a:r>
            <a:r>
              <a:rPr sz="2800" b="1" u="sng" spc="-55" smtClean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2"/>
              </a:rPr>
              <a:t> </a:t>
            </a:r>
            <a:r>
              <a:rPr sz="2800" b="1" u="sng" spc="-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2"/>
              </a:rPr>
              <a:t>Etkileşimi</a:t>
            </a:r>
            <a:endParaRPr sz="2800">
              <a:latin typeface="Calibri"/>
              <a:cs typeface="Calibri"/>
            </a:endParaRPr>
          </a:p>
          <a:p>
            <a:pPr marL="560070" lvl="1" indent="-231775">
              <a:lnSpc>
                <a:spcPts val="2735"/>
              </a:lnSpc>
              <a:spcBef>
                <a:spcPts val="320"/>
              </a:spcBef>
              <a:buClr>
                <a:srgbClr val="4F81BC"/>
              </a:buClr>
              <a:buSzPct val="85416"/>
              <a:buFont typeface="Segoe UI Symbol"/>
              <a:buChar char="⚫"/>
              <a:tabLst>
                <a:tab pos="560070" algn="l"/>
              </a:tabLst>
            </a:pPr>
            <a:r>
              <a:rPr sz="2400" dirty="0">
                <a:latin typeface="Calibri"/>
                <a:cs typeface="Calibri"/>
              </a:rPr>
              <a:t>İnsanların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bilgisayar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teknolojisi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ile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daha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etkili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bir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şekilde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etkileşmesini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sağlayacak</a:t>
            </a:r>
            <a:endParaRPr sz="2400">
              <a:latin typeface="Calibri"/>
              <a:cs typeface="Calibri"/>
            </a:endParaRPr>
          </a:p>
          <a:p>
            <a:pPr marL="561340">
              <a:lnSpc>
                <a:spcPts val="2735"/>
              </a:lnSpc>
            </a:pPr>
            <a:r>
              <a:rPr sz="2400" spc="-10" dirty="0">
                <a:latin typeface="Calibri"/>
                <a:cs typeface="Calibri"/>
              </a:rPr>
              <a:t>arayüzlerin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tasarım,</a:t>
            </a:r>
            <a:r>
              <a:rPr sz="2400" spc="-9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uygulama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>
                <a:latin typeface="Calibri"/>
                <a:cs typeface="Calibri"/>
              </a:rPr>
              <a:t>ve</a:t>
            </a:r>
            <a:r>
              <a:rPr sz="2400" spc="-60">
                <a:latin typeface="Calibri"/>
                <a:cs typeface="Calibri"/>
              </a:rPr>
              <a:t> </a:t>
            </a:r>
            <a:r>
              <a:rPr sz="2400" spc="-10" smtClean="0">
                <a:latin typeface="Calibri"/>
                <a:cs typeface="Calibri"/>
              </a:rPr>
              <a:t>test</a:t>
            </a:r>
            <a:r>
              <a:rPr lang="tr-TR" sz="2400" spc="-10" dirty="0" smtClean="0">
                <a:latin typeface="Calibri"/>
                <a:cs typeface="Calibri"/>
              </a:rPr>
              <a:t> çalışmaları.</a:t>
            </a:r>
            <a:endParaRPr sz="2400">
              <a:latin typeface="Calibri"/>
              <a:cs typeface="Calibri"/>
            </a:endParaRPr>
          </a:p>
          <a:p>
            <a:pPr marL="297815" indent="-285115">
              <a:lnSpc>
                <a:spcPct val="100000"/>
              </a:lnSpc>
              <a:spcBef>
                <a:spcPts val="305"/>
              </a:spcBef>
              <a:buClr>
                <a:srgbClr val="4F81BC"/>
              </a:buClr>
              <a:buSzPct val="83928"/>
              <a:buFont typeface="Segoe UI Symbol"/>
              <a:buChar char="⚫"/>
              <a:tabLst>
                <a:tab pos="297815" algn="l"/>
              </a:tabLst>
            </a:pPr>
            <a:r>
              <a:rPr sz="2800" b="1" u="sng" spc="-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2"/>
              </a:rPr>
              <a:t>Bioenformatik</a:t>
            </a:r>
            <a:endParaRPr sz="2800">
              <a:latin typeface="Calibri"/>
              <a:cs typeface="Calibri"/>
            </a:endParaRPr>
          </a:p>
          <a:p>
            <a:pPr marL="560705" lvl="1" indent="-228600">
              <a:lnSpc>
                <a:spcPct val="100000"/>
              </a:lnSpc>
              <a:spcBef>
                <a:spcPts val="285"/>
              </a:spcBef>
              <a:buClr>
                <a:srgbClr val="4F81BC"/>
              </a:buClr>
              <a:buSzPct val="83333"/>
              <a:buFont typeface="Segoe UI Symbol"/>
              <a:buChar char="⚫"/>
              <a:tabLst>
                <a:tab pos="560705" algn="l"/>
              </a:tabLst>
            </a:pPr>
            <a:r>
              <a:rPr sz="2400" dirty="0">
                <a:latin typeface="Calibri"/>
                <a:cs typeface="Calibri"/>
              </a:rPr>
              <a:t>Bilgisayar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yöntemlerinin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ve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bilgi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yapılarının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biyolojik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araştırmalara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uygulanmasıdır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1483" y="186893"/>
            <a:ext cx="261048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Bilişim</a:t>
            </a:r>
            <a:r>
              <a:rPr spc="-15" dirty="0"/>
              <a:t> </a:t>
            </a:r>
            <a:r>
              <a:rPr spc="-10" dirty="0"/>
              <a:t>Etiği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31140" y="1022349"/>
            <a:ext cx="12435840" cy="50247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354965" algn="l"/>
              </a:tabLst>
            </a:pPr>
            <a:r>
              <a:rPr sz="2200" b="1" dirty="0">
                <a:latin typeface="Calibri"/>
                <a:cs typeface="Calibri"/>
              </a:rPr>
              <a:t>Genel</a:t>
            </a:r>
            <a:r>
              <a:rPr sz="2200" b="1" spc="-60" dirty="0">
                <a:latin typeface="Calibri"/>
                <a:cs typeface="Calibri"/>
              </a:rPr>
              <a:t> </a:t>
            </a:r>
            <a:r>
              <a:rPr sz="2200" b="1" dirty="0">
                <a:latin typeface="Calibri"/>
                <a:cs typeface="Calibri"/>
              </a:rPr>
              <a:t>Mesleki</a:t>
            </a:r>
            <a:r>
              <a:rPr sz="2200" b="1" spc="-45" dirty="0">
                <a:latin typeface="Calibri"/>
                <a:cs typeface="Calibri"/>
              </a:rPr>
              <a:t> </a:t>
            </a:r>
            <a:r>
              <a:rPr sz="2200" b="1" spc="-10" dirty="0">
                <a:latin typeface="Calibri"/>
                <a:cs typeface="Calibri"/>
              </a:rPr>
              <a:t>Yükümlülükler</a:t>
            </a:r>
            <a:endParaRPr sz="2200">
              <a:latin typeface="Calibri"/>
              <a:cs typeface="Calibri"/>
            </a:endParaRPr>
          </a:p>
          <a:p>
            <a:pPr marL="756285" lvl="1" indent="-286385">
              <a:lnSpc>
                <a:spcPts val="2160"/>
              </a:lnSpc>
              <a:spcBef>
                <a:spcPts val="10"/>
              </a:spcBef>
              <a:buFont typeface="Arial"/>
              <a:buChar char="–"/>
              <a:tabLst>
                <a:tab pos="756285" algn="l"/>
              </a:tabLst>
            </a:pPr>
            <a:r>
              <a:rPr sz="2000" dirty="0">
                <a:latin typeface="Calibri"/>
                <a:cs typeface="Calibri"/>
              </a:rPr>
              <a:t>Mesleğiyle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ilgili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her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türlü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davranış,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çalışma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ve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ilişkilerinde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en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yüksek</a:t>
            </a:r>
            <a:r>
              <a:rPr sz="2000" spc="-6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ahlaki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değerler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doğrultusunda</a:t>
            </a:r>
            <a:r>
              <a:rPr sz="2000" spc="-8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hareket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eder</a:t>
            </a:r>
            <a:endParaRPr sz="2000">
              <a:latin typeface="Calibri"/>
              <a:cs typeface="Calibri"/>
            </a:endParaRPr>
          </a:p>
          <a:p>
            <a:pPr marL="756285">
              <a:lnSpc>
                <a:spcPts val="2160"/>
              </a:lnSpc>
            </a:pPr>
            <a:r>
              <a:rPr sz="2000" dirty="0">
                <a:latin typeface="Calibri"/>
                <a:cs typeface="Calibri"/>
              </a:rPr>
              <a:t>ve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sorumluluk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üstlenir.</a:t>
            </a:r>
            <a:endParaRPr sz="2000">
              <a:latin typeface="Calibri"/>
              <a:cs typeface="Calibri"/>
            </a:endParaRPr>
          </a:p>
          <a:p>
            <a:pPr marL="1155700" lvl="2" indent="-228600">
              <a:lnSpc>
                <a:spcPct val="100000"/>
              </a:lnSpc>
              <a:spcBef>
                <a:spcPts val="15"/>
              </a:spcBef>
              <a:buFont typeface="Arial"/>
              <a:buChar char="•"/>
              <a:tabLst>
                <a:tab pos="1155700" algn="l"/>
              </a:tabLst>
            </a:pPr>
            <a:r>
              <a:rPr sz="1700" dirty="0">
                <a:latin typeface="Calibri"/>
                <a:cs typeface="Calibri"/>
              </a:rPr>
              <a:t>Mesleği</a:t>
            </a:r>
            <a:r>
              <a:rPr sz="1700" spc="-4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ile</a:t>
            </a:r>
            <a:r>
              <a:rPr sz="1700" spc="-2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ilgili</a:t>
            </a:r>
            <a:r>
              <a:rPr sz="1700" spc="-5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yasa,</a:t>
            </a:r>
            <a:r>
              <a:rPr sz="1700" spc="-2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kural</a:t>
            </a:r>
            <a:r>
              <a:rPr sz="1700" spc="-4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ve</a:t>
            </a:r>
            <a:r>
              <a:rPr sz="1700" spc="-15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standartları</a:t>
            </a:r>
            <a:r>
              <a:rPr sz="1700" spc="-55" dirty="0">
                <a:latin typeface="Calibri"/>
                <a:cs typeface="Calibri"/>
              </a:rPr>
              <a:t> </a:t>
            </a:r>
            <a:r>
              <a:rPr sz="1700" spc="-20" dirty="0">
                <a:latin typeface="Calibri"/>
                <a:cs typeface="Calibri"/>
              </a:rPr>
              <a:t>öğrenir,</a:t>
            </a:r>
            <a:r>
              <a:rPr sz="1700" spc="-55" dirty="0">
                <a:latin typeface="Calibri"/>
                <a:cs typeface="Calibri"/>
              </a:rPr>
              <a:t> </a:t>
            </a:r>
            <a:r>
              <a:rPr sz="1700" spc="-20" dirty="0">
                <a:latin typeface="Calibri"/>
                <a:cs typeface="Calibri"/>
              </a:rPr>
              <a:t>izler,</a:t>
            </a:r>
            <a:r>
              <a:rPr sz="1700" spc="-3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onlara</a:t>
            </a:r>
            <a:r>
              <a:rPr sz="1700" spc="-25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uyar.</a:t>
            </a:r>
            <a:endParaRPr sz="1700">
              <a:latin typeface="Calibri"/>
              <a:cs typeface="Calibri"/>
            </a:endParaRPr>
          </a:p>
          <a:p>
            <a:pPr marL="1155700" lvl="2" indent="-228600">
              <a:lnSpc>
                <a:spcPct val="100000"/>
              </a:lnSpc>
              <a:buFont typeface="Arial"/>
              <a:buChar char="•"/>
              <a:tabLst>
                <a:tab pos="1155700" algn="l"/>
              </a:tabLst>
            </a:pPr>
            <a:r>
              <a:rPr sz="1700" dirty="0">
                <a:latin typeface="Calibri"/>
                <a:cs typeface="Calibri"/>
              </a:rPr>
              <a:t>Sahip</a:t>
            </a:r>
            <a:r>
              <a:rPr sz="1700" spc="-4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olduğu</a:t>
            </a:r>
            <a:r>
              <a:rPr sz="1700" spc="-7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mesleki</a:t>
            </a:r>
            <a:r>
              <a:rPr sz="1700" spc="-4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bilgi,</a:t>
            </a:r>
            <a:r>
              <a:rPr sz="1700" spc="-6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beceri</a:t>
            </a:r>
            <a:r>
              <a:rPr sz="1700" spc="-4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ve</a:t>
            </a:r>
            <a:r>
              <a:rPr sz="1700" spc="-4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deneyimleri</a:t>
            </a:r>
            <a:r>
              <a:rPr sz="1700" spc="-4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kişisel</a:t>
            </a:r>
            <a:r>
              <a:rPr sz="1700" spc="-3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ve</a:t>
            </a:r>
            <a:r>
              <a:rPr sz="1700" spc="-6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kurumsal</a:t>
            </a:r>
            <a:r>
              <a:rPr sz="1700" spc="-40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çıkarlara</a:t>
            </a:r>
            <a:r>
              <a:rPr sz="1700" spc="-6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zarar</a:t>
            </a:r>
            <a:r>
              <a:rPr sz="1700" spc="-5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vermeksizin</a:t>
            </a:r>
            <a:r>
              <a:rPr sz="1700" spc="-40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paylaşır.</a:t>
            </a:r>
            <a:endParaRPr sz="1700">
              <a:latin typeface="Calibri"/>
              <a:cs typeface="Calibri"/>
            </a:endParaRPr>
          </a:p>
          <a:p>
            <a:pPr marL="1155700" lvl="2" indent="-228600">
              <a:lnSpc>
                <a:spcPct val="100000"/>
              </a:lnSpc>
              <a:buFont typeface="Arial"/>
              <a:buChar char="•"/>
              <a:tabLst>
                <a:tab pos="1155700" algn="l"/>
              </a:tabLst>
            </a:pPr>
            <a:r>
              <a:rPr sz="1700" spc="-10" dirty="0">
                <a:latin typeface="Calibri"/>
                <a:cs typeface="Calibri"/>
              </a:rPr>
              <a:t>Bireylere</a:t>
            </a:r>
            <a:r>
              <a:rPr sz="1700" spc="-6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ve</a:t>
            </a:r>
            <a:r>
              <a:rPr sz="1700" spc="-30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kurumlara</a:t>
            </a:r>
            <a:r>
              <a:rPr sz="1700" spc="-6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ilişkin</a:t>
            </a:r>
            <a:r>
              <a:rPr sz="1700" spc="-7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özel</a:t>
            </a:r>
            <a:r>
              <a:rPr sz="1700" spc="-2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bilgilerin</a:t>
            </a:r>
            <a:r>
              <a:rPr sz="1700" spc="-7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gizliliğine</a:t>
            </a:r>
            <a:r>
              <a:rPr sz="1700" spc="-6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ve</a:t>
            </a:r>
            <a:r>
              <a:rPr sz="1700" spc="-25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korunmasına</a:t>
            </a:r>
            <a:r>
              <a:rPr sz="1700" spc="-6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özen</a:t>
            </a:r>
            <a:r>
              <a:rPr sz="1700" spc="-35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gösterir.</a:t>
            </a:r>
            <a:endParaRPr sz="1700">
              <a:latin typeface="Calibri"/>
              <a:cs typeface="Calibri"/>
            </a:endParaRPr>
          </a:p>
          <a:p>
            <a:pPr marL="1155700" lvl="2" indent="-228600">
              <a:lnSpc>
                <a:spcPct val="100000"/>
              </a:lnSpc>
              <a:buFont typeface="Arial"/>
              <a:buChar char="•"/>
              <a:tabLst>
                <a:tab pos="1155700" algn="l"/>
              </a:tabLst>
            </a:pPr>
            <a:r>
              <a:rPr sz="1700" dirty="0">
                <a:latin typeface="Calibri"/>
                <a:cs typeface="Calibri"/>
              </a:rPr>
              <a:t>Bağlı</a:t>
            </a:r>
            <a:r>
              <a:rPr sz="1700" spc="-1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olduğu</a:t>
            </a:r>
            <a:r>
              <a:rPr sz="1700" spc="-30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yükümlülüklere</a:t>
            </a:r>
            <a:r>
              <a:rPr sz="1700" spc="-1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ve</a:t>
            </a:r>
            <a:r>
              <a:rPr sz="1700" spc="5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sözleşmelere</a:t>
            </a:r>
            <a:r>
              <a:rPr sz="1700" spc="-25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uyar.</a:t>
            </a:r>
            <a:endParaRPr sz="1700">
              <a:latin typeface="Calibri"/>
              <a:cs typeface="Calibri"/>
            </a:endParaRPr>
          </a:p>
          <a:p>
            <a:pPr marL="1155700" lvl="2" indent="-228600">
              <a:lnSpc>
                <a:spcPct val="100000"/>
              </a:lnSpc>
              <a:buFont typeface="Arial"/>
              <a:buChar char="•"/>
              <a:tabLst>
                <a:tab pos="1155700" algn="l"/>
              </a:tabLst>
            </a:pPr>
            <a:r>
              <a:rPr sz="1700" dirty="0">
                <a:latin typeface="Calibri"/>
                <a:cs typeface="Calibri"/>
              </a:rPr>
              <a:t>Denetimi</a:t>
            </a:r>
            <a:r>
              <a:rPr sz="1700" spc="-2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altındaki</a:t>
            </a:r>
            <a:r>
              <a:rPr sz="1700" spc="-20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verilere</a:t>
            </a:r>
            <a:r>
              <a:rPr sz="1700" spc="-45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dayanarak</a:t>
            </a:r>
            <a:r>
              <a:rPr sz="1700" spc="-45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yapacağı</a:t>
            </a:r>
            <a:r>
              <a:rPr sz="1700" spc="-35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kestirim</a:t>
            </a:r>
            <a:r>
              <a:rPr sz="1700" spc="-4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ve</a:t>
            </a:r>
            <a:r>
              <a:rPr sz="1700" spc="-20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saptamalarda</a:t>
            </a:r>
            <a:r>
              <a:rPr sz="1700" spc="-50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gerçekçi</a:t>
            </a:r>
            <a:r>
              <a:rPr sz="1700" spc="-3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ve</a:t>
            </a:r>
            <a:r>
              <a:rPr sz="1700" spc="-2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yansız</a:t>
            </a:r>
            <a:r>
              <a:rPr sz="1700" spc="-35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olur.</a:t>
            </a:r>
            <a:endParaRPr sz="1700">
              <a:latin typeface="Calibri"/>
              <a:cs typeface="Calibri"/>
            </a:endParaRPr>
          </a:p>
          <a:p>
            <a:pPr marL="1155700" marR="5080" lvl="2" indent="-229235">
              <a:lnSpc>
                <a:spcPts val="1630"/>
              </a:lnSpc>
              <a:spcBef>
                <a:spcPts val="395"/>
              </a:spcBef>
              <a:buFont typeface="Arial"/>
              <a:buChar char="•"/>
              <a:tabLst>
                <a:tab pos="1155700" algn="l"/>
              </a:tabLst>
            </a:pPr>
            <a:r>
              <a:rPr sz="1700" dirty="0">
                <a:latin typeface="Calibri"/>
                <a:cs typeface="Calibri"/>
              </a:rPr>
              <a:t>Sorumlu</a:t>
            </a:r>
            <a:r>
              <a:rPr sz="1700" spc="-1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olduğu</a:t>
            </a:r>
            <a:r>
              <a:rPr sz="1700" spc="-2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iş</a:t>
            </a:r>
            <a:r>
              <a:rPr sz="1700" spc="-10" dirty="0">
                <a:latin typeface="Calibri"/>
                <a:cs typeface="Calibri"/>
              </a:rPr>
              <a:t> çerçevesinde</a:t>
            </a:r>
            <a:r>
              <a:rPr sz="1700" spc="-2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ilgili</a:t>
            </a:r>
            <a:r>
              <a:rPr sz="1700" spc="-50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tarafları</a:t>
            </a:r>
            <a:r>
              <a:rPr sz="1700" spc="-4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çıkarları</a:t>
            </a:r>
            <a:r>
              <a:rPr sz="1700" spc="-55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konusunda</a:t>
            </a:r>
            <a:r>
              <a:rPr sz="1700" spc="-50" dirty="0">
                <a:latin typeface="Calibri"/>
                <a:cs typeface="Calibri"/>
              </a:rPr>
              <a:t> </a:t>
            </a:r>
            <a:r>
              <a:rPr sz="1700" spc="-20" dirty="0">
                <a:latin typeface="Calibri"/>
                <a:cs typeface="Calibri"/>
              </a:rPr>
              <a:t>bilgilendirir,</a:t>
            </a:r>
            <a:r>
              <a:rPr sz="1700" spc="-4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varsa</a:t>
            </a:r>
            <a:r>
              <a:rPr sz="1700" spc="-3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çıkar</a:t>
            </a:r>
            <a:r>
              <a:rPr sz="1700" spc="-5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çelişkilerinde</a:t>
            </a:r>
            <a:r>
              <a:rPr sz="1700" spc="-20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taraflardan</a:t>
            </a:r>
            <a:r>
              <a:rPr sz="1700" spc="-5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birinin</a:t>
            </a:r>
            <a:r>
              <a:rPr sz="1700" spc="-55" dirty="0">
                <a:latin typeface="Calibri"/>
                <a:cs typeface="Calibri"/>
              </a:rPr>
              <a:t> </a:t>
            </a:r>
            <a:r>
              <a:rPr sz="1700" spc="-10">
                <a:latin typeface="Calibri"/>
                <a:cs typeface="Calibri"/>
              </a:rPr>
              <a:t>yararına </a:t>
            </a:r>
            <a:r>
              <a:rPr sz="1700" spc="-10" smtClean="0">
                <a:latin typeface="Calibri"/>
                <a:cs typeface="Calibri"/>
              </a:rPr>
              <a:t>davranmaz</a:t>
            </a:r>
            <a:r>
              <a:rPr lang="tr-TR" sz="1700" spc="-10" dirty="0" smtClean="0">
                <a:latin typeface="Calibri"/>
                <a:cs typeface="Calibri"/>
              </a:rPr>
              <a:t>.</a:t>
            </a:r>
            <a:endParaRPr sz="1700">
              <a:latin typeface="Calibri"/>
              <a:cs typeface="Calibri"/>
            </a:endParaRPr>
          </a:p>
          <a:p>
            <a:pPr marL="1155700" lvl="2" indent="-228600">
              <a:lnSpc>
                <a:spcPct val="100000"/>
              </a:lnSpc>
              <a:spcBef>
                <a:spcPts val="15"/>
              </a:spcBef>
              <a:buFont typeface="Arial"/>
              <a:buChar char="•"/>
              <a:tabLst>
                <a:tab pos="1155700" algn="l"/>
              </a:tabLst>
            </a:pPr>
            <a:r>
              <a:rPr sz="1700" spc="-10" dirty="0">
                <a:latin typeface="Calibri"/>
                <a:cs typeface="Calibri"/>
              </a:rPr>
              <a:t>Yolsuzluklara</a:t>
            </a:r>
            <a:r>
              <a:rPr sz="1700" spc="-4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ve</a:t>
            </a:r>
            <a:r>
              <a:rPr sz="1700" spc="-5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dürüst</a:t>
            </a:r>
            <a:r>
              <a:rPr sz="1700" spc="-30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olmayan</a:t>
            </a:r>
            <a:r>
              <a:rPr sz="1700" spc="-5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işlere</a:t>
            </a:r>
            <a:r>
              <a:rPr sz="1700" spc="-55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bulaştığından</a:t>
            </a:r>
            <a:r>
              <a:rPr sz="1700" spc="-6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kuşku</a:t>
            </a:r>
            <a:r>
              <a:rPr sz="1700" spc="-5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duyduğu</a:t>
            </a:r>
            <a:r>
              <a:rPr sz="1700" spc="-6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kişi</a:t>
            </a:r>
            <a:r>
              <a:rPr sz="1700" spc="-4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ve</a:t>
            </a:r>
            <a:r>
              <a:rPr sz="1700" spc="-3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kurumlarla</a:t>
            </a:r>
            <a:r>
              <a:rPr sz="1700" spc="-30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işbirliğine</a:t>
            </a:r>
            <a:r>
              <a:rPr sz="1700" spc="-55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girmez.</a:t>
            </a:r>
            <a:endParaRPr sz="1700">
              <a:latin typeface="Calibri"/>
              <a:cs typeface="Calibri"/>
            </a:endParaRPr>
          </a:p>
          <a:p>
            <a:pPr marL="1155700" marR="124460" lvl="2" indent="-229235">
              <a:lnSpc>
                <a:spcPts val="1630"/>
              </a:lnSpc>
              <a:spcBef>
                <a:spcPts val="395"/>
              </a:spcBef>
              <a:buFont typeface="Arial"/>
              <a:buChar char="•"/>
              <a:tabLst>
                <a:tab pos="1155700" algn="l"/>
              </a:tabLst>
            </a:pPr>
            <a:r>
              <a:rPr sz="1700" dirty="0">
                <a:latin typeface="Calibri"/>
                <a:cs typeface="Calibri"/>
              </a:rPr>
              <a:t>Sorumlu</a:t>
            </a:r>
            <a:r>
              <a:rPr sz="1700" spc="-2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olduğu</a:t>
            </a:r>
            <a:r>
              <a:rPr sz="1700" spc="-3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işle</a:t>
            </a:r>
            <a:r>
              <a:rPr sz="1700" spc="-3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ilgili,</a:t>
            </a:r>
            <a:r>
              <a:rPr sz="1700" spc="-60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işverenin</a:t>
            </a:r>
            <a:r>
              <a:rPr sz="1700" spc="-6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bilgisi</a:t>
            </a:r>
            <a:r>
              <a:rPr sz="1700" spc="-3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dışında,</a:t>
            </a:r>
            <a:r>
              <a:rPr sz="1700" spc="-5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kişi</a:t>
            </a:r>
            <a:r>
              <a:rPr sz="1700" spc="-5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veya</a:t>
            </a:r>
            <a:r>
              <a:rPr sz="1700" spc="-20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kuruluşlardan</a:t>
            </a:r>
            <a:r>
              <a:rPr sz="1700" spc="-6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gelebilecek</a:t>
            </a:r>
            <a:r>
              <a:rPr sz="1700" spc="-50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komisyon,</a:t>
            </a:r>
            <a:r>
              <a:rPr sz="1700" spc="-35" dirty="0">
                <a:latin typeface="Calibri"/>
                <a:cs typeface="Calibri"/>
              </a:rPr>
              <a:t> </a:t>
            </a:r>
            <a:r>
              <a:rPr sz="1700" spc="-30" dirty="0">
                <a:latin typeface="Calibri"/>
                <a:cs typeface="Calibri"/>
              </a:rPr>
              <a:t>pay, </a:t>
            </a:r>
            <a:r>
              <a:rPr sz="1700" dirty="0">
                <a:latin typeface="Calibri"/>
                <a:cs typeface="Calibri"/>
              </a:rPr>
              <a:t>prim</a:t>
            </a:r>
            <a:r>
              <a:rPr sz="1700" spc="-5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tekliflerini</a:t>
            </a:r>
            <a:r>
              <a:rPr sz="1700" spc="-6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ve</a:t>
            </a:r>
            <a:r>
              <a:rPr sz="1700" spc="-35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herhangi </a:t>
            </a:r>
            <a:r>
              <a:rPr sz="1700" dirty="0">
                <a:latin typeface="Calibri"/>
                <a:cs typeface="Calibri"/>
              </a:rPr>
              <a:t>bir</a:t>
            </a:r>
            <a:r>
              <a:rPr sz="1700" spc="-5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maddi</a:t>
            </a:r>
            <a:r>
              <a:rPr sz="1700" spc="-4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yardımı</a:t>
            </a:r>
            <a:r>
              <a:rPr sz="1700" spc="-4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geri</a:t>
            </a:r>
            <a:r>
              <a:rPr sz="1700" spc="-40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çevirir.</a:t>
            </a:r>
            <a:endParaRPr sz="1700">
              <a:latin typeface="Calibri"/>
              <a:cs typeface="Calibri"/>
            </a:endParaRPr>
          </a:p>
          <a:p>
            <a:pPr marL="1155700" lvl="2" indent="-228600">
              <a:lnSpc>
                <a:spcPts val="2030"/>
              </a:lnSpc>
              <a:spcBef>
                <a:spcPts val="20"/>
              </a:spcBef>
              <a:buFont typeface="Arial"/>
              <a:buChar char="•"/>
              <a:tabLst>
                <a:tab pos="1155700" algn="l"/>
              </a:tabLst>
            </a:pPr>
            <a:r>
              <a:rPr sz="1700" dirty="0">
                <a:latin typeface="Calibri"/>
                <a:cs typeface="Calibri"/>
              </a:rPr>
              <a:t>Ücretinin</a:t>
            </a:r>
            <a:r>
              <a:rPr sz="1700" spc="-7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belirlenmesine</a:t>
            </a:r>
            <a:r>
              <a:rPr sz="1700" spc="-5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esas</a:t>
            </a:r>
            <a:r>
              <a:rPr sz="1700" spc="-3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alınacak</a:t>
            </a:r>
            <a:r>
              <a:rPr sz="1700" spc="-5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mesleki</a:t>
            </a:r>
            <a:r>
              <a:rPr sz="1700" spc="-3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niteliklerini</a:t>
            </a:r>
            <a:r>
              <a:rPr sz="1700" spc="-3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tam</a:t>
            </a:r>
            <a:r>
              <a:rPr sz="1700" spc="-5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ve</a:t>
            </a:r>
            <a:r>
              <a:rPr sz="1700" spc="-2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doğru</a:t>
            </a:r>
            <a:r>
              <a:rPr sz="1700" spc="-20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olarak</a:t>
            </a:r>
            <a:r>
              <a:rPr sz="1700" spc="-50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bildirir.</a:t>
            </a:r>
            <a:endParaRPr sz="1700">
              <a:latin typeface="Calibri"/>
              <a:cs typeface="Calibri"/>
            </a:endParaRPr>
          </a:p>
          <a:p>
            <a:pPr marL="354965" indent="-342265">
              <a:lnSpc>
                <a:spcPts val="2630"/>
              </a:lnSpc>
              <a:buFont typeface="Arial"/>
              <a:buChar char="•"/>
              <a:tabLst>
                <a:tab pos="354965" algn="l"/>
              </a:tabLst>
            </a:pPr>
            <a:r>
              <a:rPr sz="2200" b="1" dirty="0">
                <a:latin typeface="Calibri"/>
                <a:cs typeface="Calibri"/>
              </a:rPr>
              <a:t>Ürün</a:t>
            </a:r>
            <a:r>
              <a:rPr sz="2200" b="1" spc="-45" dirty="0">
                <a:latin typeface="Calibri"/>
                <a:cs typeface="Calibri"/>
              </a:rPr>
              <a:t> </a:t>
            </a:r>
            <a:r>
              <a:rPr sz="2200" b="1" dirty="0">
                <a:latin typeface="Calibri"/>
                <a:cs typeface="Calibri"/>
              </a:rPr>
              <a:t>ve</a:t>
            </a:r>
            <a:r>
              <a:rPr sz="2200" b="1" spc="-50" dirty="0">
                <a:latin typeface="Calibri"/>
                <a:cs typeface="Calibri"/>
              </a:rPr>
              <a:t> </a:t>
            </a:r>
            <a:r>
              <a:rPr sz="2200" b="1" dirty="0">
                <a:latin typeface="Calibri"/>
                <a:cs typeface="Calibri"/>
              </a:rPr>
              <a:t>Hizmetle</a:t>
            </a:r>
            <a:r>
              <a:rPr sz="2200" b="1" spc="-35" dirty="0">
                <a:latin typeface="Calibri"/>
                <a:cs typeface="Calibri"/>
              </a:rPr>
              <a:t> </a:t>
            </a:r>
            <a:r>
              <a:rPr sz="2200" b="1" dirty="0">
                <a:latin typeface="Calibri"/>
                <a:cs typeface="Calibri"/>
              </a:rPr>
              <a:t>İlgili</a:t>
            </a:r>
            <a:r>
              <a:rPr sz="2200" b="1" spc="-65" dirty="0">
                <a:latin typeface="Calibri"/>
                <a:cs typeface="Calibri"/>
              </a:rPr>
              <a:t> </a:t>
            </a:r>
            <a:r>
              <a:rPr sz="2200" b="1" spc="-10" dirty="0">
                <a:latin typeface="Calibri"/>
                <a:cs typeface="Calibri"/>
              </a:rPr>
              <a:t>Yükümlülükler</a:t>
            </a:r>
            <a:endParaRPr sz="2200">
              <a:latin typeface="Calibri"/>
              <a:cs typeface="Calibri"/>
            </a:endParaRPr>
          </a:p>
          <a:p>
            <a:pPr marL="756285" lvl="1" indent="-286385">
              <a:lnSpc>
                <a:spcPct val="100000"/>
              </a:lnSpc>
              <a:spcBef>
                <a:spcPts val="10"/>
              </a:spcBef>
              <a:buFont typeface="Arial"/>
              <a:buChar char="–"/>
              <a:tabLst>
                <a:tab pos="756285" algn="l"/>
              </a:tabLst>
            </a:pPr>
            <a:r>
              <a:rPr sz="2000" dirty="0">
                <a:latin typeface="Calibri"/>
                <a:cs typeface="Calibri"/>
              </a:rPr>
              <a:t>Ürünün</a:t>
            </a:r>
            <a:r>
              <a:rPr sz="2000" spc="-7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ve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üretim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sürecinin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en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yüksek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niteliğe,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verime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ve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etkinliğe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ulaşması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için</a:t>
            </a:r>
            <a:r>
              <a:rPr sz="2000" spc="-6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çalışır.</a:t>
            </a:r>
            <a:endParaRPr sz="2000">
              <a:latin typeface="Calibri"/>
              <a:cs typeface="Calibri"/>
            </a:endParaRPr>
          </a:p>
          <a:p>
            <a:pPr marL="1155700" lvl="2" indent="-228600">
              <a:lnSpc>
                <a:spcPts val="1835"/>
              </a:lnSpc>
              <a:spcBef>
                <a:spcPts val="10"/>
              </a:spcBef>
              <a:buFont typeface="Arial"/>
              <a:buChar char="•"/>
              <a:tabLst>
                <a:tab pos="1155700" algn="l"/>
              </a:tabLst>
            </a:pPr>
            <a:r>
              <a:rPr sz="1700" dirty="0">
                <a:latin typeface="Calibri"/>
                <a:cs typeface="Calibri"/>
              </a:rPr>
              <a:t>Sistem</a:t>
            </a:r>
            <a:r>
              <a:rPr sz="1700" spc="-5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gereksinimlerinin</a:t>
            </a:r>
            <a:r>
              <a:rPr sz="1700" spc="-5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belirlenmesinde</a:t>
            </a:r>
            <a:r>
              <a:rPr sz="1700" spc="-3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ve</a:t>
            </a:r>
            <a:r>
              <a:rPr sz="1700" spc="-15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tasarımında,</a:t>
            </a:r>
            <a:r>
              <a:rPr sz="1700" spc="-4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kullanıcıların</a:t>
            </a:r>
            <a:r>
              <a:rPr sz="1700" spc="-1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ve</a:t>
            </a:r>
            <a:r>
              <a:rPr sz="1700" spc="-4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sistemden</a:t>
            </a:r>
            <a:r>
              <a:rPr sz="1700" spc="-10" dirty="0">
                <a:latin typeface="Calibri"/>
                <a:cs typeface="Calibri"/>
              </a:rPr>
              <a:t> etkileneceklerin</a:t>
            </a:r>
            <a:r>
              <a:rPr sz="1700" spc="-45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gereksinimlerinin</a:t>
            </a:r>
            <a:r>
              <a:rPr sz="1700" spc="-15" dirty="0">
                <a:latin typeface="Calibri"/>
                <a:cs typeface="Calibri"/>
              </a:rPr>
              <a:t> </a:t>
            </a:r>
            <a:r>
              <a:rPr sz="1700" spc="-20" dirty="0">
                <a:latin typeface="Calibri"/>
                <a:cs typeface="Calibri"/>
              </a:rPr>
              <a:t>açık</a:t>
            </a:r>
            <a:endParaRPr sz="1700">
              <a:latin typeface="Calibri"/>
              <a:cs typeface="Calibri"/>
            </a:endParaRPr>
          </a:p>
          <a:p>
            <a:pPr marL="1155700">
              <a:lnSpc>
                <a:spcPts val="1835"/>
              </a:lnSpc>
            </a:pPr>
            <a:r>
              <a:rPr sz="1700" dirty="0">
                <a:latin typeface="Calibri"/>
                <a:cs typeface="Calibri"/>
              </a:rPr>
              <a:t>olarak</a:t>
            </a:r>
            <a:r>
              <a:rPr sz="1700" spc="-50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ortaya</a:t>
            </a:r>
            <a:r>
              <a:rPr sz="1700" spc="-40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konmasını</a:t>
            </a:r>
            <a:r>
              <a:rPr sz="1700" spc="-65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sağlar.</a:t>
            </a:r>
            <a:endParaRPr sz="1700">
              <a:latin typeface="Calibri"/>
              <a:cs typeface="Calibri"/>
            </a:endParaRPr>
          </a:p>
          <a:p>
            <a:pPr marL="1155700" lvl="2" indent="-228600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1155700" algn="l"/>
              </a:tabLst>
            </a:pPr>
            <a:r>
              <a:rPr sz="1700" dirty="0">
                <a:latin typeface="Calibri"/>
                <a:cs typeface="Calibri"/>
              </a:rPr>
              <a:t>Ürün</a:t>
            </a:r>
            <a:r>
              <a:rPr sz="1700" spc="-35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geliştirme</a:t>
            </a:r>
            <a:r>
              <a:rPr sz="1700" spc="-5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ve</a:t>
            </a:r>
            <a:r>
              <a:rPr sz="1700" spc="-3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üretim</a:t>
            </a:r>
            <a:r>
              <a:rPr sz="1700" spc="-40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sürecinde</a:t>
            </a:r>
            <a:r>
              <a:rPr sz="1700" spc="-5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yapılan</a:t>
            </a:r>
            <a:r>
              <a:rPr sz="1700" spc="-60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gözden</a:t>
            </a:r>
            <a:r>
              <a:rPr sz="1700" spc="-4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geçirme,</a:t>
            </a:r>
            <a:r>
              <a:rPr sz="1700" spc="-4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denetim</a:t>
            </a:r>
            <a:r>
              <a:rPr sz="1700" spc="-5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ve</a:t>
            </a:r>
            <a:r>
              <a:rPr sz="1700" spc="-3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sınamalarda</a:t>
            </a:r>
            <a:r>
              <a:rPr sz="1700" spc="-4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nesnelliği</a:t>
            </a:r>
            <a:r>
              <a:rPr sz="1700" spc="-3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esas</a:t>
            </a:r>
            <a:r>
              <a:rPr sz="1700" spc="-6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alır</a:t>
            </a:r>
            <a:r>
              <a:rPr sz="1700" spc="-5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ve</a:t>
            </a:r>
            <a:r>
              <a:rPr sz="1700" spc="-2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yapıcı</a:t>
            </a:r>
            <a:r>
              <a:rPr sz="1700" spc="-45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davranır.</a:t>
            </a:r>
            <a:endParaRPr sz="17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18269" y="855675"/>
            <a:ext cx="8425180" cy="3496945"/>
            <a:chOff x="618269" y="855675"/>
            <a:chExt cx="8425180" cy="349694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8269" y="855675"/>
              <a:ext cx="3606945" cy="277964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31692" y="2845308"/>
              <a:ext cx="5411723" cy="1507236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042409" y="3028645"/>
            <a:ext cx="4547235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b="1" dirty="0">
                <a:solidFill>
                  <a:srgbClr val="006FC0"/>
                </a:solidFill>
                <a:latin typeface="Times New Roman"/>
                <a:cs typeface="Times New Roman"/>
              </a:rPr>
              <a:t>Job</a:t>
            </a:r>
            <a:r>
              <a:rPr sz="5400" b="1" spc="-10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5400" b="1" dirty="0">
                <a:solidFill>
                  <a:srgbClr val="006FC0"/>
                </a:solidFill>
                <a:latin typeface="Times New Roman"/>
                <a:cs typeface="Times New Roman"/>
              </a:rPr>
              <a:t>and</a:t>
            </a:r>
            <a:r>
              <a:rPr sz="5400" b="1" spc="-10" dirty="0">
                <a:solidFill>
                  <a:srgbClr val="006FC0"/>
                </a:solidFill>
                <a:latin typeface="Times New Roman"/>
                <a:cs typeface="Times New Roman"/>
              </a:rPr>
              <a:t> Carees</a:t>
            </a:r>
            <a:endParaRPr sz="5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90397" rIns="0" bIns="0" rtlCol="0">
            <a:spAutoFit/>
          </a:bodyPr>
          <a:lstStyle/>
          <a:p>
            <a:pPr marL="537210">
              <a:lnSpc>
                <a:spcPct val="100000"/>
              </a:lnSpc>
              <a:spcBef>
                <a:spcPts val="105"/>
              </a:spcBef>
            </a:pPr>
            <a:r>
              <a:rPr dirty="0"/>
              <a:t>Jobs</a:t>
            </a:r>
            <a:r>
              <a:rPr spc="-55" dirty="0"/>
              <a:t> </a:t>
            </a:r>
            <a:r>
              <a:rPr dirty="0"/>
              <a:t>and</a:t>
            </a:r>
            <a:r>
              <a:rPr spc="-60" dirty="0"/>
              <a:t> </a:t>
            </a:r>
            <a:r>
              <a:rPr dirty="0"/>
              <a:t>Careers</a:t>
            </a:r>
            <a:r>
              <a:rPr spc="-55" dirty="0"/>
              <a:t> </a:t>
            </a:r>
            <a:r>
              <a:rPr dirty="0"/>
              <a:t>in</a:t>
            </a:r>
            <a:r>
              <a:rPr spc="-60" dirty="0"/>
              <a:t> </a:t>
            </a:r>
            <a:r>
              <a:rPr dirty="0"/>
              <a:t>the</a:t>
            </a:r>
            <a:r>
              <a:rPr spc="-50" dirty="0"/>
              <a:t> </a:t>
            </a:r>
            <a:r>
              <a:rPr spc="-10" dirty="0"/>
              <a:t>Industry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sz="half" idx="2"/>
          </p:nvPr>
        </p:nvSpPr>
        <p:spPr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508000" marR="5080" indent="-495300">
              <a:lnSpc>
                <a:spcPct val="80000"/>
              </a:lnSpc>
              <a:spcBef>
                <a:spcPts val="745"/>
              </a:spcBef>
              <a:buFont typeface="Arial"/>
              <a:buChar char="•"/>
              <a:tabLst>
                <a:tab pos="508000" algn="l"/>
              </a:tabLst>
            </a:pPr>
            <a:r>
              <a:rPr dirty="0"/>
              <a:t>The</a:t>
            </a:r>
            <a:r>
              <a:rPr spc="-55" dirty="0"/>
              <a:t> </a:t>
            </a:r>
            <a:r>
              <a:rPr dirty="0"/>
              <a:t>electronics</a:t>
            </a:r>
            <a:r>
              <a:rPr spc="-65" dirty="0"/>
              <a:t> </a:t>
            </a:r>
            <a:r>
              <a:rPr dirty="0"/>
              <a:t>industry</a:t>
            </a:r>
            <a:r>
              <a:rPr spc="-60" dirty="0"/>
              <a:t> </a:t>
            </a:r>
            <a:r>
              <a:rPr spc="-25" dirty="0"/>
              <a:t>is </a:t>
            </a:r>
            <a:r>
              <a:rPr dirty="0"/>
              <a:t>roughly</a:t>
            </a:r>
            <a:r>
              <a:rPr spc="-75" dirty="0"/>
              <a:t> </a:t>
            </a:r>
            <a:r>
              <a:rPr dirty="0"/>
              <a:t>divided</a:t>
            </a:r>
            <a:r>
              <a:rPr spc="-80" dirty="0"/>
              <a:t> </a:t>
            </a:r>
            <a:r>
              <a:rPr dirty="0"/>
              <a:t>into</a:t>
            </a:r>
            <a:r>
              <a:rPr spc="-80" dirty="0"/>
              <a:t> </a:t>
            </a:r>
            <a:r>
              <a:rPr dirty="0"/>
              <a:t>four</a:t>
            </a:r>
            <a:r>
              <a:rPr spc="-80" dirty="0"/>
              <a:t> </a:t>
            </a:r>
            <a:r>
              <a:rPr spc="-10" dirty="0"/>
              <a:t>major specializations:</a:t>
            </a:r>
          </a:p>
          <a:p>
            <a:pPr marL="901065" marR="151765" lvl="1" indent="-452755">
              <a:lnSpc>
                <a:spcPts val="2590"/>
              </a:lnSpc>
              <a:spcBef>
                <a:spcPts val="630"/>
              </a:spcBef>
              <a:buAutoNum type="arabicPeriod"/>
              <a:tabLst>
                <a:tab pos="901065" algn="l"/>
              </a:tabLst>
            </a:pPr>
            <a:r>
              <a:rPr sz="2700" dirty="0">
                <a:latin typeface="Calibri"/>
                <a:cs typeface="Calibri"/>
              </a:rPr>
              <a:t>Communications</a:t>
            </a:r>
            <a:r>
              <a:rPr sz="2700" spc="-125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(largest</a:t>
            </a:r>
            <a:r>
              <a:rPr sz="2700" spc="-120" dirty="0">
                <a:latin typeface="Calibri"/>
                <a:cs typeface="Calibri"/>
              </a:rPr>
              <a:t> </a:t>
            </a:r>
            <a:r>
              <a:rPr sz="2700" spc="-25" dirty="0">
                <a:latin typeface="Calibri"/>
                <a:cs typeface="Calibri"/>
              </a:rPr>
              <a:t>in </a:t>
            </a:r>
            <a:r>
              <a:rPr sz="2700" dirty="0">
                <a:latin typeface="Calibri"/>
                <a:cs typeface="Calibri"/>
              </a:rPr>
              <a:t>terms</a:t>
            </a:r>
            <a:r>
              <a:rPr sz="2700" spc="-40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of</a:t>
            </a:r>
            <a:r>
              <a:rPr sz="2700" spc="-30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people</a:t>
            </a:r>
            <a:r>
              <a:rPr sz="2700" spc="-25" dirty="0">
                <a:latin typeface="Calibri"/>
                <a:cs typeface="Calibri"/>
              </a:rPr>
              <a:t> </a:t>
            </a:r>
            <a:r>
              <a:rPr sz="2700" spc="-10" dirty="0">
                <a:latin typeface="Calibri"/>
                <a:cs typeface="Calibri"/>
              </a:rPr>
              <a:t>employed </a:t>
            </a:r>
            <a:r>
              <a:rPr sz="2700" dirty="0">
                <a:latin typeface="Calibri"/>
                <a:cs typeface="Calibri"/>
              </a:rPr>
              <a:t>and</a:t>
            </a:r>
            <a:r>
              <a:rPr sz="2700" spc="-40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the</a:t>
            </a:r>
            <a:r>
              <a:rPr sz="2700" spc="-45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dollar</a:t>
            </a:r>
            <a:r>
              <a:rPr sz="2700" spc="-35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value</a:t>
            </a:r>
            <a:r>
              <a:rPr sz="2700" spc="-45" dirty="0">
                <a:latin typeface="Calibri"/>
                <a:cs typeface="Calibri"/>
              </a:rPr>
              <a:t> </a:t>
            </a:r>
            <a:r>
              <a:rPr sz="2700" spc="-25" dirty="0">
                <a:latin typeface="Calibri"/>
                <a:cs typeface="Calibri"/>
              </a:rPr>
              <a:t>of </a:t>
            </a:r>
            <a:r>
              <a:rPr sz="2700" dirty="0">
                <a:latin typeface="Calibri"/>
                <a:cs typeface="Calibri"/>
              </a:rPr>
              <a:t>equipment</a:t>
            </a:r>
            <a:r>
              <a:rPr sz="2700" spc="-70" dirty="0">
                <a:latin typeface="Calibri"/>
                <a:cs typeface="Calibri"/>
              </a:rPr>
              <a:t> </a:t>
            </a:r>
            <a:r>
              <a:rPr sz="2700" spc="-10">
                <a:latin typeface="Calibri"/>
                <a:cs typeface="Calibri"/>
              </a:rPr>
              <a:t>purchased</a:t>
            </a:r>
            <a:r>
              <a:rPr sz="2700" spc="-10" smtClean="0">
                <a:latin typeface="Calibri"/>
                <a:cs typeface="Calibri"/>
              </a:rPr>
              <a:t>)</a:t>
            </a:r>
            <a:r>
              <a:rPr lang="tr-TR" sz="2700" spc="-10" dirty="0" smtClean="0">
                <a:latin typeface="Calibri"/>
                <a:cs typeface="Calibri"/>
              </a:rPr>
              <a:t>.</a:t>
            </a:r>
            <a:endParaRPr sz="2700">
              <a:latin typeface="Calibri"/>
              <a:cs typeface="Calibri"/>
            </a:endParaRPr>
          </a:p>
          <a:p>
            <a:pPr marL="901065" lvl="1" indent="-452755">
              <a:lnSpc>
                <a:spcPct val="100000"/>
              </a:lnSpc>
              <a:spcBef>
                <a:spcPts val="35"/>
              </a:spcBef>
              <a:buAutoNum type="arabicPeriod"/>
              <a:tabLst>
                <a:tab pos="901065" algn="l"/>
              </a:tabLst>
            </a:pPr>
            <a:r>
              <a:rPr sz="2700" spc="-10" dirty="0">
                <a:latin typeface="Calibri"/>
                <a:cs typeface="Calibri"/>
              </a:rPr>
              <a:t>Computers</a:t>
            </a:r>
            <a:r>
              <a:rPr sz="2700" spc="-70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(second</a:t>
            </a:r>
            <a:r>
              <a:rPr sz="2700" spc="-70" dirty="0">
                <a:latin typeface="Calibri"/>
                <a:cs typeface="Calibri"/>
              </a:rPr>
              <a:t> </a:t>
            </a:r>
            <a:r>
              <a:rPr sz="2700" spc="-10" dirty="0">
                <a:latin typeface="Calibri"/>
                <a:cs typeface="Calibri"/>
              </a:rPr>
              <a:t>largest).</a:t>
            </a:r>
            <a:endParaRPr sz="2700">
              <a:latin typeface="Calibri"/>
              <a:cs typeface="Calibri"/>
            </a:endParaRPr>
          </a:p>
          <a:p>
            <a:pPr marL="901065" lvl="1" indent="-452755">
              <a:lnSpc>
                <a:spcPct val="100000"/>
              </a:lnSpc>
              <a:buAutoNum type="arabicPeriod"/>
              <a:tabLst>
                <a:tab pos="901065" algn="l"/>
              </a:tabLst>
            </a:pPr>
            <a:r>
              <a:rPr sz="2700" dirty="0">
                <a:latin typeface="Calibri"/>
                <a:cs typeface="Calibri"/>
              </a:rPr>
              <a:t>Industrial</a:t>
            </a:r>
            <a:r>
              <a:rPr sz="2700" spc="-114" dirty="0">
                <a:latin typeface="Calibri"/>
                <a:cs typeface="Calibri"/>
              </a:rPr>
              <a:t> </a:t>
            </a:r>
            <a:r>
              <a:rPr sz="2700" spc="-10" dirty="0">
                <a:latin typeface="Calibri"/>
                <a:cs typeface="Calibri"/>
              </a:rPr>
              <a:t>controls.</a:t>
            </a:r>
            <a:endParaRPr sz="2700">
              <a:latin typeface="Calibri"/>
              <a:cs typeface="Calibri"/>
            </a:endParaRPr>
          </a:p>
          <a:p>
            <a:pPr marL="901065" lvl="1" indent="-452755">
              <a:lnSpc>
                <a:spcPct val="100000"/>
              </a:lnSpc>
              <a:buAutoNum type="arabicPeriod"/>
              <a:tabLst>
                <a:tab pos="901065" algn="l"/>
              </a:tabLst>
            </a:pPr>
            <a:r>
              <a:rPr sz="2700" spc="-10" dirty="0">
                <a:latin typeface="Calibri"/>
                <a:cs typeface="Calibri"/>
              </a:rPr>
              <a:t>Instrumentation.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150102" y="1397965"/>
            <a:ext cx="5744210" cy="45371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51484" indent="-438784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451484" algn="l"/>
              </a:tabLst>
            </a:pPr>
            <a:r>
              <a:rPr sz="3300" spc="-10" dirty="0">
                <a:latin typeface="Calibri"/>
                <a:cs typeface="Calibri"/>
              </a:rPr>
              <a:t>Future</a:t>
            </a:r>
            <a:endParaRPr sz="3300">
              <a:latin typeface="Calibri"/>
              <a:cs typeface="Calibri"/>
            </a:endParaRPr>
          </a:p>
          <a:p>
            <a:pPr marL="796925" lvl="1" indent="-398780">
              <a:lnSpc>
                <a:spcPct val="100000"/>
              </a:lnSpc>
              <a:spcBef>
                <a:spcPts val="20"/>
              </a:spcBef>
              <a:buAutoNum type="arabicPeriod"/>
              <a:tabLst>
                <a:tab pos="796925" algn="l"/>
              </a:tabLst>
            </a:pPr>
            <a:r>
              <a:rPr sz="2900" dirty="0">
                <a:latin typeface="Calibri"/>
                <a:cs typeface="Calibri"/>
              </a:rPr>
              <a:t>Savunma</a:t>
            </a:r>
            <a:r>
              <a:rPr sz="2900" spc="-60" dirty="0">
                <a:latin typeface="Calibri"/>
                <a:cs typeface="Calibri"/>
              </a:rPr>
              <a:t> </a:t>
            </a:r>
            <a:r>
              <a:rPr sz="2900" spc="-10" dirty="0">
                <a:latin typeface="Calibri"/>
                <a:cs typeface="Calibri"/>
              </a:rPr>
              <a:t>Sanayii</a:t>
            </a:r>
            <a:endParaRPr sz="2900">
              <a:latin typeface="Calibri"/>
              <a:cs typeface="Calibri"/>
            </a:endParaRPr>
          </a:p>
          <a:p>
            <a:pPr marL="796925" lvl="1" indent="-398780">
              <a:lnSpc>
                <a:spcPct val="100000"/>
              </a:lnSpc>
              <a:buAutoNum type="arabicPeriod"/>
              <a:tabLst>
                <a:tab pos="796925" algn="l"/>
              </a:tabLst>
            </a:pPr>
            <a:r>
              <a:rPr sz="2900" spc="-25" dirty="0">
                <a:latin typeface="Calibri"/>
                <a:cs typeface="Calibri"/>
              </a:rPr>
              <a:t>Tıp</a:t>
            </a:r>
            <a:endParaRPr sz="2900">
              <a:latin typeface="Calibri"/>
              <a:cs typeface="Calibri"/>
            </a:endParaRPr>
          </a:p>
          <a:p>
            <a:pPr marL="797560" lvl="1" indent="-399415">
              <a:lnSpc>
                <a:spcPct val="100000"/>
              </a:lnSpc>
              <a:buAutoNum type="arabicPeriod"/>
              <a:tabLst>
                <a:tab pos="797560" algn="l"/>
              </a:tabLst>
            </a:pPr>
            <a:r>
              <a:rPr sz="2900" spc="-10" dirty="0">
                <a:latin typeface="Calibri"/>
                <a:cs typeface="Calibri"/>
              </a:rPr>
              <a:t>Otomasyon</a:t>
            </a:r>
            <a:r>
              <a:rPr sz="2900" spc="-85" dirty="0">
                <a:latin typeface="Calibri"/>
                <a:cs typeface="Calibri"/>
              </a:rPr>
              <a:t> </a:t>
            </a:r>
            <a:r>
              <a:rPr sz="2900">
                <a:latin typeface="Calibri"/>
                <a:cs typeface="Calibri"/>
              </a:rPr>
              <a:t>–</a:t>
            </a:r>
            <a:r>
              <a:rPr sz="2900" spc="-40">
                <a:latin typeface="Calibri"/>
                <a:cs typeface="Calibri"/>
              </a:rPr>
              <a:t> </a:t>
            </a:r>
            <a:r>
              <a:rPr lang="tr-TR" sz="2900" spc="-40" dirty="0" smtClean="0">
                <a:latin typeface="Calibri"/>
                <a:cs typeface="Calibri"/>
              </a:rPr>
              <a:t>Bilişim</a:t>
            </a:r>
            <a:r>
              <a:rPr sz="2900" spc="-65" smtClean="0">
                <a:latin typeface="Calibri"/>
                <a:cs typeface="Calibri"/>
              </a:rPr>
              <a:t> </a:t>
            </a:r>
            <a:r>
              <a:rPr sz="2900">
                <a:latin typeface="Calibri"/>
                <a:cs typeface="Calibri"/>
              </a:rPr>
              <a:t>–</a:t>
            </a:r>
            <a:r>
              <a:rPr sz="2900" spc="-40">
                <a:latin typeface="Calibri"/>
                <a:cs typeface="Calibri"/>
              </a:rPr>
              <a:t> </a:t>
            </a:r>
            <a:r>
              <a:rPr lang="tr-TR" sz="2900" spc="-10" dirty="0" smtClean="0">
                <a:latin typeface="Calibri"/>
                <a:cs typeface="Calibri"/>
              </a:rPr>
              <a:t>Ölçüm</a:t>
            </a:r>
            <a:endParaRPr sz="2900">
              <a:latin typeface="Calibri"/>
              <a:cs typeface="Calibri"/>
            </a:endParaRPr>
          </a:p>
          <a:p>
            <a:pPr marL="796925" lvl="1" indent="-398780">
              <a:lnSpc>
                <a:spcPct val="100000"/>
              </a:lnSpc>
              <a:buAutoNum type="arabicPeriod"/>
              <a:tabLst>
                <a:tab pos="796925" algn="l"/>
              </a:tabLst>
            </a:pPr>
            <a:r>
              <a:rPr sz="2900" dirty="0">
                <a:latin typeface="Calibri"/>
                <a:cs typeface="Calibri"/>
              </a:rPr>
              <a:t>Sinyal</a:t>
            </a:r>
            <a:r>
              <a:rPr sz="2900" spc="-95" dirty="0">
                <a:latin typeface="Calibri"/>
                <a:cs typeface="Calibri"/>
              </a:rPr>
              <a:t> </a:t>
            </a:r>
            <a:r>
              <a:rPr sz="2900" dirty="0">
                <a:latin typeface="Calibri"/>
                <a:cs typeface="Calibri"/>
              </a:rPr>
              <a:t>İşleme</a:t>
            </a:r>
            <a:r>
              <a:rPr sz="2900" spc="-100" dirty="0">
                <a:latin typeface="Calibri"/>
                <a:cs typeface="Calibri"/>
              </a:rPr>
              <a:t> </a:t>
            </a:r>
            <a:r>
              <a:rPr sz="2900" dirty="0">
                <a:latin typeface="Calibri"/>
                <a:cs typeface="Calibri"/>
              </a:rPr>
              <a:t>–</a:t>
            </a:r>
            <a:r>
              <a:rPr sz="2900" spc="-75" dirty="0">
                <a:latin typeface="Calibri"/>
                <a:cs typeface="Calibri"/>
              </a:rPr>
              <a:t> </a:t>
            </a:r>
            <a:r>
              <a:rPr sz="2900" spc="-10">
                <a:latin typeface="Calibri"/>
                <a:cs typeface="Calibri"/>
              </a:rPr>
              <a:t>Veri</a:t>
            </a:r>
            <a:r>
              <a:rPr sz="2900" spc="-70">
                <a:latin typeface="Calibri"/>
                <a:cs typeface="Calibri"/>
              </a:rPr>
              <a:t> </a:t>
            </a:r>
            <a:r>
              <a:rPr sz="2900" spc="-10" smtClean="0">
                <a:latin typeface="Calibri"/>
                <a:cs typeface="Calibri"/>
              </a:rPr>
              <a:t>Analiz</a:t>
            </a:r>
            <a:r>
              <a:rPr lang="tr-TR" sz="2900" spc="-10" dirty="0" smtClean="0">
                <a:latin typeface="Calibri"/>
                <a:cs typeface="Calibri"/>
              </a:rPr>
              <a:t>i</a:t>
            </a:r>
            <a:endParaRPr sz="2900">
              <a:latin typeface="Calibri"/>
              <a:cs typeface="Calibri"/>
            </a:endParaRPr>
          </a:p>
          <a:p>
            <a:pPr marL="796925" lvl="1" indent="-398780">
              <a:lnSpc>
                <a:spcPct val="100000"/>
              </a:lnSpc>
              <a:buAutoNum type="arabicPeriod"/>
              <a:tabLst>
                <a:tab pos="796925" algn="l"/>
              </a:tabLst>
            </a:pPr>
            <a:r>
              <a:rPr lang="tr-TR" sz="2900" spc="-10" dirty="0" smtClean="0">
                <a:latin typeface="Calibri"/>
                <a:cs typeface="Calibri"/>
              </a:rPr>
              <a:t>Güvenlik</a:t>
            </a:r>
          </a:p>
          <a:p>
            <a:pPr marL="796925" lvl="1" indent="-398780">
              <a:lnSpc>
                <a:spcPct val="100000"/>
              </a:lnSpc>
              <a:buAutoNum type="arabicPeriod"/>
              <a:tabLst>
                <a:tab pos="796925" algn="l"/>
              </a:tabLst>
            </a:pPr>
            <a:r>
              <a:rPr lang="tr-TR" sz="2900" spc="-10" dirty="0" smtClean="0">
                <a:latin typeface="Calibri"/>
                <a:cs typeface="Calibri"/>
              </a:rPr>
              <a:t>Yapay Zeka</a:t>
            </a:r>
          </a:p>
          <a:p>
            <a:pPr marL="796925" lvl="1" indent="-398780">
              <a:lnSpc>
                <a:spcPct val="100000"/>
              </a:lnSpc>
              <a:buAutoNum type="arabicPeriod"/>
              <a:tabLst>
                <a:tab pos="796925" algn="l"/>
              </a:tabLst>
            </a:pPr>
            <a:r>
              <a:rPr lang="tr-TR" sz="2900" spc="-10" dirty="0" smtClean="0">
                <a:latin typeface="Calibri"/>
                <a:cs typeface="Calibri"/>
              </a:rPr>
              <a:t>Görüntü İşleme</a:t>
            </a:r>
          </a:p>
          <a:p>
            <a:pPr marL="796925" lvl="1" indent="-398780">
              <a:lnSpc>
                <a:spcPct val="100000"/>
              </a:lnSpc>
              <a:buAutoNum type="arabicPeriod"/>
              <a:tabLst>
                <a:tab pos="796925" algn="l"/>
              </a:tabLst>
            </a:pPr>
            <a:r>
              <a:rPr lang="tr-TR" sz="2900" spc="-10" dirty="0" smtClean="0">
                <a:latin typeface="Calibri"/>
                <a:cs typeface="Calibri"/>
              </a:rPr>
              <a:t>Robotik</a:t>
            </a:r>
          </a:p>
          <a:p>
            <a:pPr marL="796925" lvl="1" indent="-398780">
              <a:lnSpc>
                <a:spcPct val="100000"/>
              </a:lnSpc>
              <a:buAutoNum type="arabicPeriod"/>
              <a:tabLst>
                <a:tab pos="796925" algn="l"/>
              </a:tabLst>
            </a:pPr>
            <a:endParaRPr sz="29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66925" y="2792888"/>
            <a:ext cx="7439025" cy="108174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461128" y="222250"/>
            <a:ext cx="388048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Mühendis</a:t>
            </a:r>
            <a:r>
              <a:rPr spc="-95" dirty="0"/>
              <a:t> </a:t>
            </a:r>
            <a:r>
              <a:rPr spc="-10" dirty="0"/>
              <a:t>nedir?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12140" y="1061325"/>
            <a:ext cx="10656570" cy="1205458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400"/>
              </a:spcBef>
              <a:buFont typeface="Arial"/>
              <a:buChar char="•"/>
              <a:tabLst>
                <a:tab pos="354965" algn="l"/>
              </a:tabLst>
            </a:pPr>
            <a:r>
              <a:rPr sz="2500" spc="-20" dirty="0">
                <a:latin typeface="Calibri"/>
                <a:cs typeface="Calibri"/>
              </a:rPr>
              <a:t>Etrafımızdaki</a:t>
            </a:r>
            <a:r>
              <a:rPr sz="2500" spc="-75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hemen</a:t>
            </a:r>
            <a:r>
              <a:rPr sz="2500" spc="-55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hemen</a:t>
            </a:r>
            <a:r>
              <a:rPr sz="2500" spc="-55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her</a:t>
            </a:r>
            <a:r>
              <a:rPr sz="2500" spc="-75" dirty="0">
                <a:latin typeface="Calibri"/>
                <a:cs typeface="Calibri"/>
              </a:rPr>
              <a:t> </a:t>
            </a:r>
            <a:r>
              <a:rPr sz="2500">
                <a:latin typeface="Calibri"/>
                <a:cs typeface="Calibri"/>
              </a:rPr>
              <a:t>şey</a:t>
            </a:r>
            <a:r>
              <a:rPr sz="2500" spc="-70">
                <a:latin typeface="Calibri"/>
                <a:cs typeface="Calibri"/>
              </a:rPr>
              <a:t> </a:t>
            </a:r>
            <a:r>
              <a:rPr sz="2500" smtClean="0">
                <a:latin typeface="Calibri"/>
                <a:cs typeface="Calibri"/>
              </a:rPr>
              <a:t>mühendis</a:t>
            </a:r>
            <a:r>
              <a:rPr lang="tr-TR" sz="2500" dirty="0" err="1" smtClean="0">
                <a:latin typeface="Calibri"/>
                <a:cs typeface="Calibri"/>
              </a:rPr>
              <a:t>ler</a:t>
            </a:r>
            <a:r>
              <a:rPr lang="tr-TR" sz="2500" dirty="0" smtClean="0">
                <a:latin typeface="Calibri"/>
                <a:cs typeface="Calibri"/>
              </a:rPr>
              <a:t> sayesinde vardır</a:t>
            </a:r>
            <a:r>
              <a:rPr sz="2500" spc="-10" smtClean="0">
                <a:latin typeface="Calibri"/>
                <a:cs typeface="Calibri"/>
              </a:rPr>
              <a:t>.</a:t>
            </a:r>
            <a:endParaRPr sz="2500">
              <a:latin typeface="Calibri"/>
              <a:cs typeface="Calibri"/>
            </a:endParaRPr>
          </a:p>
          <a:p>
            <a:pPr marL="756285" marR="5080" indent="-287020">
              <a:lnSpc>
                <a:spcPts val="2700"/>
              </a:lnSpc>
              <a:spcBef>
                <a:spcPts val="645"/>
              </a:spcBef>
            </a:pPr>
            <a:r>
              <a:rPr sz="2500" dirty="0">
                <a:latin typeface="Arial"/>
                <a:cs typeface="Arial"/>
              </a:rPr>
              <a:t>–</a:t>
            </a:r>
            <a:r>
              <a:rPr sz="2500" spc="60" dirty="0">
                <a:latin typeface="Arial"/>
                <a:cs typeface="Arial"/>
              </a:rPr>
              <a:t> </a:t>
            </a:r>
            <a:r>
              <a:rPr sz="2500">
                <a:latin typeface="Calibri"/>
                <a:cs typeface="Calibri"/>
              </a:rPr>
              <a:t>Bir</a:t>
            </a:r>
            <a:r>
              <a:rPr sz="2500" spc="-65">
                <a:latin typeface="Calibri"/>
                <a:cs typeface="Calibri"/>
              </a:rPr>
              <a:t> </a:t>
            </a:r>
            <a:r>
              <a:rPr sz="2500" smtClean="0">
                <a:latin typeface="Calibri"/>
                <a:cs typeface="Calibri"/>
              </a:rPr>
              <a:t>mühendis</a:t>
            </a:r>
            <a:r>
              <a:rPr sz="2500" spc="-70" smtClean="0">
                <a:latin typeface="Calibri"/>
                <a:cs typeface="Calibri"/>
              </a:rPr>
              <a:t> </a:t>
            </a:r>
            <a:r>
              <a:rPr lang="tr-TR" sz="2500" spc="-70" dirty="0" smtClean="0">
                <a:latin typeface="Calibri"/>
                <a:cs typeface="Calibri"/>
              </a:rPr>
              <a:t>ürün </a:t>
            </a:r>
            <a:r>
              <a:rPr sz="2500" smtClean="0">
                <a:latin typeface="Calibri"/>
                <a:cs typeface="Calibri"/>
              </a:rPr>
              <a:t>tasarl</a:t>
            </a:r>
            <a:r>
              <a:rPr lang="tr-TR" sz="2500" dirty="0" smtClean="0">
                <a:latin typeface="Calibri"/>
                <a:cs typeface="Calibri"/>
              </a:rPr>
              <a:t>ar</a:t>
            </a:r>
            <a:r>
              <a:rPr sz="2500" smtClean="0">
                <a:latin typeface="Calibri"/>
                <a:cs typeface="Calibri"/>
              </a:rPr>
              <a:t>,</a:t>
            </a:r>
            <a:r>
              <a:rPr sz="2500" spc="-70" smtClean="0">
                <a:latin typeface="Calibri"/>
                <a:cs typeface="Calibri"/>
              </a:rPr>
              <a:t> </a:t>
            </a:r>
            <a:r>
              <a:rPr lang="tr-TR" sz="2500" spc="-70" dirty="0">
                <a:latin typeface="Calibri"/>
                <a:cs typeface="Calibri"/>
              </a:rPr>
              <a:t>s</a:t>
            </a:r>
            <a:r>
              <a:rPr sz="2500" smtClean="0">
                <a:latin typeface="Calibri"/>
                <a:cs typeface="Calibri"/>
              </a:rPr>
              <a:t>onra</a:t>
            </a:r>
            <a:r>
              <a:rPr sz="2500" spc="-85" smtClean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başka</a:t>
            </a:r>
            <a:r>
              <a:rPr sz="2500" spc="-60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bir</a:t>
            </a:r>
            <a:r>
              <a:rPr sz="2500" spc="-75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mühendis</a:t>
            </a:r>
            <a:r>
              <a:rPr sz="2500" spc="-50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onu</a:t>
            </a:r>
            <a:r>
              <a:rPr sz="2500" spc="-70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amaca</a:t>
            </a:r>
            <a:r>
              <a:rPr sz="2500" spc="-60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uygun</a:t>
            </a:r>
            <a:r>
              <a:rPr sz="2500" spc="-60" dirty="0">
                <a:latin typeface="Calibri"/>
                <a:cs typeface="Calibri"/>
              </a:rPr>
              <a:t> </a:t>
            </a:r>
            <a:r>
              <a:rPr sz="2500" spc="-20">
                <a:latin typeface="Calibri"/>
                <a:cs typeface="Calibri"/>
              </a:rPr>
              <a:t>hale </a:t>
            </a:r>
            <a:r>
              <a:rPr sz="2500" spc="-10" smtClean="0">
                <a:latin typeface="Calibri"/>
                <a:cs typeface="Calibri"/>
              </a:rPr>
              <a:t>getir</a:t>
            </a:r>
            <a:r>
              <a:rPr lang="tr-TR" sz="2500" spc="-10" dirty="0" smtClean="0">
                <a:latin typeface="Calibri"/>
                <a:cs typeface="Calibri"/>
              </a:rPr>
              <a:t>ir.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12140" y="3919118"/>
            <a:ext cx="8648065" cy="2605842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400"/>
              </a:spcBef>
              <a:buFont typeface="Arial"/>
              <a:buChar char="•"/>
              <a:tabLst>
                <a:tab pos="354965" algn="l"/>
              </a:tabLst>
            </a:pPr>
            <a:r>
              <a:rPr sz="2500" dirty="0">
                <a:latin typeface="Calibri"/>
                <a:cs typeface="Calibri"/>
              </a:rPr>
              <a:t>Mühendis</a:t>
            </a:r>
            <a:r>
              <a:rPr sz="2500" spc="-90" dirty="0">
                <a:latin typeface="Calibri"/>
                <a:cs typeface="Calibri"/>
              </a:rPr>
              <a:t> </a:t>
            </a:r>
            <a:r>
              <a:rPr sz="2500">
                <a:latin typeface="Calibri"/>
                <a:cs typeface="Calibri"/>
              </a:rPr>
              <a:t>çalışan</a:t>
            </a:r>
            <a:r>
              <a:rPr sz="2500" spc="-95">
                <a:latin typeface="Calibri"/>
                <a:cs typeface="Calibri"/>
              </a:rPr>
              <a:t> </a:t>
            </a:r>
            <a:r>
              <a:rPr sz="2500" smtClean="0">
                <a:latin typeface="Calibri"/>
                <a:cs typeface="Calibri"/>
              </a:rPr>
              <a:t>şeyler</a:t>
            </a:r>
            <a:r>
              <a:rPr sz="2500" spc="-95" smtClean="0">
                <a:latin typeface="Calibri"/>
                <a:cs typeface="Calibri"/>
              </a:rPr>
              <a:t> </a:t>
            </a:r>
            <a:r>
              <a:rPr sz="2500" spc="-20" dirty="0">
                <a:latin typeface="Calibri"/>
                <a:cs typeface="Calibri"/>
              </a:rPr>
              <a:t>yapar</a:t>
            </a:r>
            <a:endParaRPr sz="2500">
              <a:latin typeface="Calibri"/>
              <a:cs typeface="Calibri"/>
            </a:endParaRPr>
          </a:p>
          <a:p>
            <a:pPr marL="756920" lvl="1" indent="-287020">
              <a:lnSpc>
                <a:spcPct val="100000"/>
              </a:lnSpc>
              <a:spcBef>
                <a:spcPts val="305"/>
              </a:spcBef>
              <a:buFont typeface="Arial"/>
              <a:buChar char="–"/>
              <a:tabLst>
                <a:tab pos="756920" algn="l"/>
              </a:tabLst>
            </a:pPr>
            <a:r>
              <a:rPr sz="2500" dirty="0">
                <a:latin typeface="Calibri"/>
                <a:cs typeface="Calibri"/>
              </a:rPr>
              <a:t>Neden</a:t>
            </a:r>
            <a:r>
              <a:rPr sz="2500" spc="-50" dirty="0">
                <a:latin typeface="Calibri"/>
                <a:cs typeface="Calibri"/>
              </a:rPr>
              <a:t> </a:t>
            </a:r>
            <a:r>
              <a:rPr sz="2500" spc="-10" dirty="0">
                <a:latin typeface="Calibri"/>
                <a:cs typeface="Calibri"/>
              </a:rPr>
              <a:t>olduğundan</a:t>
            </a:r>
            <a:r>
              <a:rPr sz="2500" spc="-45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daha</a:t>
            </a:r>
            <a:r>
              <a:rPr sz="2500" spc="-50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çok</a:t>
            </a:r>
            <a:r>
              <a:rPr sz="2500" spc="-55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nasıl</a:t>
            </a:r>
            <a:r>
              <a:rPr sz="2500" spc="-60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çalıştığı</a:t>
            </a:r>
            <a:r>
              <a:rPr sz="2500" spc="-60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ile</a:t>
            </a:r>
            <a:r>
              <a:rPr sz="2500" spc="-55" dirty="0">
                <a:latin typeface="Calibri"/>
                <a:cs typeface="Calibri"/>
              </a:rPr>
              <a:t> </a:t>
            </a:r>
            <a:r>
              <a:rPr sz="2500" spc="-10" dirty="0">
                <a:latin typeface="Calibri"/>
                <a:cs typeface="Calibri"/>
              </a:rPr>
              <a:t>ilgilenir.</a:t>
            </a:r>
            <a:endParaRPr sz="2500">
              <a:latin typeface="Calibri"/>
              <a:cs typeface="Calibri"/>
            </a:endParaRPr>
          </a:p>
          <a:p>
            <a:pPr marL="756920" lvl="1" indent="-287020">
              <a:lnSpc>
                <a:spcPct val="100000"/>
              </a:lnSpc>
              <a:spcBef>
                <a:spcPts val="300"/>
              </a:spcBef>
              <a:buFont typeface="Arial"/>
              <a:buChar char="–"/>
              <a:tabLst>
                <a:tab pos="756920" algn="l"/>
              </a:tabLst>
            </a:pPr>
            <a:r>
              <a:rPr sz="2500" dirty="0">
                <a:latin typeface="Calibri"/>
                <a:cs typeface="Calibri"/>
              </a:rPr>
              <a:t>Hedeflere</a:t>
            </a:r>
            <a:r>
              <a:rPr sz="2500" spc="-75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ulaşmak</a:t>
            </a:r>
            <a:r>
              <a:rPr sz="2500" spc="-85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için</a:t>
            </a:r>
            <a:r>
              <a:rPr sz="2500" spc="-100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bilimsel</a:t>
            </a:r>
            <a:r>
              <a:rPr sz="2500" spc="-80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bilgiden</a:t>
            </a:r>
            <a:r>
              <a:rPr sz="2500" spc="-65" dirty="0">
                <a:latin typeface="Calibri"/>
                <a:cs typeface="Calibri"/>
              </a:rPr>
              <a:t> </a:t>
            </a:r>
            <a:r>
              <a:rPr sz="2500" spc="-10" dirty="0">
                <a:latin typeface="Calibri"/>
                <a:cs typeface="Calibri"/>
              </a:rPr>
              <a:t>yararlanır.</a:t>
            </a:r>
            <a:endParaRPr sz="2500">
              <a:latin typeface="Calibri"/>
              <a:cs typeface="Calibri"/>
            </a:endParaRPr>
          </a:p>
          <a:p>
            <a:pPr marL="756920" lvl="1" indent="-287020">
              <a:spcBef>
                <a:spcPts val="300"/>
              </a:spcBef>
              <a:buFont typeface="Arial"/>
              <a:buChar char="–"/>
              <a:tabLst>
                <a:tab pos="756920" algn="l"/>
              </a:tabLst>
            </a:pPr>
            <a:r>
              <a:rPr lang="tr-TR" sz="2800" dirty="0" smtClean="0">
                <a:latin typeface="Calibri"/>
                <a:cs typeface="Calibri"/>
              </a:rPr>
              <a:t>Sahip</a:t>
            </a:r>
            <a:r>
              <a:rPr lang="tr-TR" sz="2800" spc="-55" dirty="0" smtClean="0">
                <a:latin typeface="Calibri"/>
                <a:cs typeface="Calibri"/>
              </a:rPr>
              <a:t> </a:t>
            </a:r>
            <a:r>
              <a:rPr lang="tr-TR" sz="2800" dirty="0" smtClean="0">
                <a:latin typeface="Calibri"/>
                <a:cs typeface="Calibri"/>
              </a:rPr>
              <a:t>olduğu</a:t>
            </a:r>
            <a:r>
              <a:rPr lang="tr-TR" sz="2800" spc="-55" dirty="0" smtClean="0">
                <a:latin typeface="Calibri"/>
                <a:cs typeface="Calibri"/>
              </a:rPr>
              <a:t> </a:t>
            </a:r>
            <a:r>
              <a:rPr lang="tr-TR" sz="2800" dirty="0" smtClean="0">
                <a:latin typeface="Calibri"/>
                <a:cs typeface="Calibri"/>
              </a:rPr>
              <a:t>bilgileri</a:t>
            </a:r>
            <a:r>
              <a:rPr lang="tr-TR" sz="2800" spc="-70" dirty="0" smtClean="0">
                <a:latin typeface="Calibri"/>
                <a:cs typeface="Calibri"/>
              </a:rPr>
              <a:t> </a:t>
            </a:r>
            <a:r>
              <a:rPr lang="tr-TR" sz="2800" dirty="0" smtClean="0">
                <a:latin typeface="Calibri"/>
                <a:cs typeface="Calibri"/>
              </a:rPr>
              <a:t>kullanarak</a:t>
            </a:r>
            <a:r>
              <a:rPr lang="tr-TR" sz="2800" spc="-60" dirty="0" smtClean="0">
                <a:latin typeface="Calibri"/>
                <a:cs typeface="Calibri"/>
              </a:rPr>
              <a:t> </a:t>
            </a:r>
            <a:r>
              <a:rPr lang="tr-TR" sz="2800" dirty="0" smtClean="0">
                <a:latin typeface="Calibri"/>
                <a:cs typeface="Calibri"/>
              </a:rPr>
              <a:t>sorumluluk</a:t>
            </a:r>
            <a:r>
              <a:rPr lang="tr-TR" sz="2800" spc="-65" dirty="0" smtClean="0">
                <a:latin typeface="Calibri"/>
                <a:cs typeface="Calibri"/>
              </a:rPr>
              <a:t> </a:t>
            </a:r>
            <a:r>
              <a:rPr lang="tr-TR" sz="2800" spc="-25" dirty="0" smtClean="0">
                <a:latin typeface="Calibri"/>
                <a:cs typeface="Calibri"/>
              </a:rPr>
              <a:t>alır,</a:t>
            </a:r>
            <a:r>
              <a:rPr lang="tr-TR" sz="2800" spc="-60" dirty="0" smtClean="0">
                <a:latin typeface="Calibri"/>
                <a:cs typeface="Calibri"/>
              </a:rPr>
              <a:t> </a:t>
            </a:r>
            <a:r>
              <a:rPr lang="tr-TR" sz="2800" dirty="0" smtClean="0">
                <a:latin typeface="Calibri"/>
                <a:cs typeface="Calibri"/>
              </a:rPr>
              <a:t>risk</a:t>
            </a:r>
            <a:r>
              <a:rPr lang="tr-TR" sz="2800" spc="-50" dirty="0" smtClean="0">
                <a:latin typeface="Calibri"/>
                <a:cs typeface="Calibri"/>
              </a:rPr>
              <a:t> </a:t>
            </a:r>
            <a:r>
              <a:rPr lang="tr-TR" sz="2800" dirty="0" smtClean="0">
                <a:latin typeface="Calibri"/>
                <a:cs typeface="Calibri"/>
              </a:rPr>
              <a:t>yönetimi</a:t>
            </a:r>
            <a:r>
              <a:rPr lang="tr-TR" sz="2800" spc="-70" dirty="0" smtClean="0">
                <a:latin typeface="Calibri"/>
                <a:cs typeface="Calibri"/>
              </a:rPr>
              <a:t> </a:t>
            </a:r>
            <a:r>
              <a:rPr lang="tr-TR" sz="2800" spc="-10" dirty="0" smtClean="0">
                <a:latin typeface="Calibri"/>
                <a:cs typeface="Calibri"/>
              </a:rPr>
              <a:t>yapar.</a:t>
            </a:r>
            <a:endParaRPr lang="tr-TR" sz="2800" dirty="0" smtClean="0">
              <a:latin typeface="Calibri"/>
              <a:cs typeface="Calibri"/>
            </a:endParaRPr>
          </a:p>
          <a:p>
            <a:pPr marL="756920" lvl="1" indent="-287020">
              <a:lnSpc>
                <a:spcPct val="100000"/>
              </a:lnSpc>
              <a:spcBef>
                <a:spcPts val="300"/>
              </a:spcBef>
              <a:tabLst>
                <a:tab pos="756920" algn="l"/>
              </a:tabLst>
            </a:pPr>
            <a:endParaRPr sz="25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81808" y="176021"/>
            <a:ext cx="8206105" cy="7880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000" dirty="0"/>
              <a:t>Geleceğin</a:t>
            </a:r>
            <a:r>
              <a:rPr sz="5000" spc="-55" dirty="0"/>
              <a:t> </a:t>
            </a:r>
            <a:r>
              <a:rPr sz="5000" dirty="0"/>
              <a:t>teknolojik</a:t>
            </a:r>
            <a:r>
              <a:rPr sz="5000" spc="-60" dirty="0"/>
              <a:t> </a:t>
            </a:r>
            <a:r>
              <a:rPr sz="5000" spc="-10" dirty="0"/>
              <a:t>gelişmeleri</a:t>
            </a:r>
            <a:endParaRPr sz="5000"/>
          </a:p>
        </p:txBody>
      </p:sp>
      <p:sp>
        <p:nvSpPr>
          <p:cNvPr id="3" name="object 3"/>
          <p:cNvSpPr txBox="1"/>
          <p:nvPr/>
        </p:nvSpPr>
        <p:spPr>
          <a:xfrm>
            <a:off x="701141" y="990941"/>
            <a:ext cx="10553065" cy="4305935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425"/>
              </a:spcBef>
              <a:buFont typeface="Arial"/>
              <a:buChar char="•"/>
              <a:tabLst>
                <a:tab pos="354965" algn="l"/>
              </a:tabLst>
            </a:pPr>
            <a:r>
              <a:rPr sz="2700" dirty="0">
                <a:latin typeface="Calibri"/>
                <a:cs typeface="Calibri"/>
              </a:rPr>
              <a:t>Robotik</a:t>
            </a:r>
            <a:r>
              <a:rPr sz="2700" spc="-45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iş</a:t>
            </a:r>
            <a:r>
              <a:rPr sz="2700" spc="-50" dirty="0">
                <a:latin typeface="Calibri"/>
                <a:cs typeface="Calibri"/>
              </a:rPr>
              <a:t> </a:t>
            </a:r>
            <a:r>
              <a:rPr sz="2700" spc="-10" dirty="0">
                <a:latin typeface="Calibri"/>
                <a:cs typeface="Calibri"/>
              </a:rPr>
              <a:t>süreçleri,</a:t>
            </a:r>
            <a:endParaRPr sz="2700">
              <a:latin typeface="Calibri"/>
              <a:cs typeface="Calibri"/>
            </a:endParaRPr>
          </a:p>
          <a:p>
            <a:pPr marL="355600" marR="50165" indent="-342900">
              <a:lnSpc>
                <a:spcPts val="2920"/>
              </a:lnSpc>
              <a:spcBef>
                <a:spcPts val="690"/>
              </a:spcBef>
              <a:buFont typeface="Arial"/>
              <a:buChar char="•"/>
              <a:tabLst>
                <a:tab pos="355600" algn="l"/>
              </a:tabLst>
            </a:pPr>
            <a:r>
              <a:rPr sz="2700" dirty="0">
                <a:latin typeface="Calibri"/>
                <a:cs typeface="Calibri"/>
              </a:rPr>
              <a:t>Sanal</a:t>
            </a:r>
            <a:r>
              <a:rPr sz="2700" spc="-55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gerçeklik:</a:t>
            </a:r>
            <a:r>
              <a:rPr sz="2700" spc="-50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oyun</a:t>
            </a:r>
            <a:r>
              <a:rPr sz="2700">
                <a:latin typeface="Calibri"/>
                <a:cs typeface="Calibri"/>
              </a:rPr>
              <a:t>,</a:t>
            </a:r>
            <a:r>
              <a:rPr sz="2700" spc="-50">
                <a:latin typeface="Calibri"/>
                <a:cs typeface="Calibri"/>
              </a:rPr>
              <a:t> </a:t>
            </a:r>
            <a:r>
              <a:rPr sz="2700" smtClean="0">
                <a:latin typeface="Calibri"/>
                <a:cs typeface="Calibri"/>
              </a:rPr>
              <a:t>b</a:t>
            </a:r>
            <a:r>
              <a:rPr lang="tr-TR" sz="2700" dirty="0" err="1" smtClean="0">
                <a:latin typeface="Calibri"/>
                <a:cs typeface="Calibri"/>
              </a:rPr>
              <a:t>rain</a:t>
            </a:r>
            <a:r>
              <a:rPr sz="2700" spc="-60" smtClean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to</a:t>
            </a:r>
            <a:r>
              <a:rPr sz="2700" spc="-40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machine,</a:t>
            </a:r>
            <a:r>
              <a:rPr sz="2700" spc="-65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akıl</a:t>
            </a:r>
            <a:r>
              <a:rPr sz="2700" spc="-40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sağlığı</a:t>
            </a:r>
            <a:r>
              <a:rPr sz="2700" spc="-30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tedavi,</a:t>
            </a:r>
            <a:r>
              <a:rPr sz="2700" spc="-60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sanal</a:t>
            </a:r>
            <a:r>
              <a:rPr sz="2700" spc="-55" dirty="0">
                <a:latin typeface="Calibri"/>
                <a:cs typeface="Calibri"/>
              </a:rPr>
              <a:t> </a:t>
            </a:r>
            <a:r>
              <a:rPr sz="2700" spc="-10" dirty="0">
                <a:latin typeface="Calibri"/>
                <a:cs typeface="Calibri"/>
              </a:rPr>
              <a:t>ortamda </a:t>
            </a:r>
            <a:r>
              <a:rPr sz="2700" dirty="0">
                <a:latin typeface="Calibri"/>
                <a:cs typeface="Calibri"/>
              </a:rPr>
              <a:t>kişisel</a:t>
            </a:r>
            <a:r>
              <a:rPr sz="2700" spc="-15" dirty="0">
                <a:latin typeface="Calibri"/>
                <a:cs typeface="Calibri"/>
              </a:rPr>
              <a:t> </a:t>
            </a:r>
            <a:r>
              <a:rPr sz="2700" spc="-10">
                <a:latin typeface="Calibri"/>
                <a:cs typeface="Calibri"/>
              </a:rPr>
              <a:t>sosyalleşme</a:t>
            </a:r>
            <a:r>
              <a:rPr sz="2700" spc="-55">
                <a:latin typeface="Calibri"/>
                <a:cs typeface="Calibri"/>
              </a:rPr>
              <a:t> </a:t>
            </a:r>
            <a:r>
              <a:rPr sz="2700" smtClean="0">
                <a:latin typeface="Calibri"/>
                <a:cs typeface="Calibri"/>
              </a:rPr>
              <a:t>(</a:t>
            </a:r>
            <a:r>
              <a:rPr sz="2700" spc="-10" smtClean="0">
                <a:latin typeface="Calibri"/>
                <a:cs typeface="Calibri"/>
              </a:rPr>
              <a:t>yalnızlıktan</a:t>
            </a:r>
            <a:r>
              <a:rPr sz="2700" spc="-35" smtClean="0">
                <a:latin typeface="Calibri"/>
                <a:cs typeface="Calibri"/>
              </a:rPr>
              <a:t> </a:t>
            </a:r>
            <a:r>
              <a:rPr sz="2700" spc="-10">
                <a:latin typeface="Calibri"/>
                <a:cs typeface="Calibri"/>
              </a:rPr>
              <a:t>kurtarma</a:t>
            </a:r>
            <a:r>
              <a:rPr sz="2700" spc="-10" smtClean="0">
                <a:latin typeface="Calibri"/>
                <a:cs typeface="Calibri"/>
              </a:rPr>
              <a:t>)</a:t>
            </a:r>
            <a:r>
              <a:rPr lang="tr-TR" sz="2700" spc="-10" dirty="0" smtClean="0">
                <a:latin typeface="Calibri"/>
                <a:cs typeface="Calibri"/>
              </a:rPr>
              <a:t>.</a:t>
            </a:r>
            <a:endParaRPr sz="2700">
              <a:latin typeface="Calibri"/>
              <a:cs typeface="Calibri"/>
            </a:endParaRPr>
          </a:p>
          <a:p>
            <a:pPr marL="354965" indent="-342265">
              <a:lnSpc>
                <a:spcPts val="3080"/>
              </a:lnSpc>
              <a:spcBef>
                <a:spcPts val="275"/>
              </a:spcBef>
              <a:buFont typeface="Arial"/>
              <a:buChar char="•"/>
              <a:tabLst>
                <a:tab pos="354965" algn="l"/>
              </a:tabLst>
            </a:pPr>
            <a:r>
              <a:rPr sz="2700" dirty="0">
                <a:latin typeface="Calibri"/>
                <a:cs typeface="Calibri"/>
              </a:rPr>
              <a:t>Sayısal</a:t>
            </a:r>
            <a:r>
              <a:rPr sz="2700" spc="-25" dirty="0">
                <a:latin typeface="Calibri"/>
                <a:cs typeface="Calibri"/>
              </a:rPr>
              <a:t> </a:t>
            </a:r>
            <a:r>
              <a:rPr sz="2700" spc="-30" dirty="0">
                <a:latin typeface="Calibri"/>
                <a:cs typeface="Calibri"/>
              </a:rPr>
              <a:t>askerler</a:t>
            </a:r>
            <a:r>
              <a:rPr sz="2700" spc="-30">
                <a:latin typeface="Calibri"/>
                <a:cs typeface="Calibri"/>
              </a:rPr>
              <a:t>, </a:t>
            </a:r>
            <a:r>
              <a:rPr lang="tr-TR" sz="2700" spc="-25" dirty="0">
                <a:latin typeface="Calibri"/>
                <a:cs typeface="Calibri"/>
              </a:rPr>
              <a:t>b</a:t>
            </a:r>
            <a:r>
              <a:rPr sz="2700" spc="-25" smtClean="0">
                <a:latin typeface="Calibri"/>
                <a:cs typeface="Calibri"/>
              </a:rPr>
              <a:t>iyoloji/organizma/organ/hayvan</a:t>
            </a:r>
            <a:r>
              <a:rPr sz="2700" spc="-45" smtClean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to</a:t>
            </a:r>
            <a:r>
              <a:rPr sz="2700" spc="-15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machine:</a:t>
            </a:r>
            <a:r>
              <a:rPr sz="2700" spc="-35" dirty="0">
                <a:latin typeface="Calibri"/>
                <a:cs typeface="Calibri"/>
              </a:rPr>
              <a:t> </a:t>
            </a:r>
            <a:r>
              <a:rPr sz="2700" spc="-10" dirty="0">
                <a:latin typeface="Calibri"/>
                <a:cs typeface="Calibri"/>
              </a:rPr>
              <a:t>İzleme,</a:t>
            </a:r>
            <a:endParaRPr sz="2700">
              <a:latin typeface="Calibri"/>
              <a:cs typeface="Calibri"/>
            </a:endParaRPr>
          </a:p>
          <a:p>
            <a:pPr marL="355600" marR="5080">
              <a:lnSpc>
                <a:spcPts val="2920"/>
              </a:lnSpc>
              <a:spcBef>
                <a:spcPts val="204"/>
              </a:spcBef>
            </a:pPr>
            <a:r>
              <a:rPr sz="2700" dirty="0">
                <a:latin typeface="Calibri"/>
                <a:cs typeface="Calibri"/>
              </a:rPr>
              <a:t>haberleşme,</a:t>
            </a:r>
            <a:r>
              <a:rPr sz="2700" spc="-85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yönlendirme,</a:t>
            </a:r>
            <a:r>
              <a:rPr sz="2700" spc="-60" dirty="0">
                <a:latin typeface="Calibri"/>
                <a:cs typeface="Calibri"/>
              </a:rPr>
              <a:t> </a:t>
            </a:r>
            <a:r>
              <a:rPr sz="2700" spc="-10" dirty="0">
                <a:latin typeface="Calibri"/>
                <a:cs typeface="Calibri"/>
              </a:rPr>
              <a:t>uzaktan</a:t>
            </a:r>
            <a:r>
              <a:rPr sz="2700" spc="-70" dirty="0">
                <a:latin typeface="Calibri"/>
                <a:cs typeface="Calibri"/>
              </a:rPr>
              <a:t> </a:t>
            </a:r>
            <a:r>
              <a:rPr sz="2700" spc="-10" dirty="0">
                <a:latin typeface="Calibri"/>
                <a:cs typeface="Calibri"/>
              </a:rPr>
              <a:t>organize</a:t>
            </a:r>
            <a:r>
              <a:rPr sz="2700" spc="-70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oyun</a:t>
            </a:r>
            <a:r>
              <a:rPr sz="2700" spc="-65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ya</a:t>
            </a:r>
            <a:r>
              <a:rPr sz="2700" spc="-60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iş</a:t>
            </a:r>
            <a:r>
              <a:rPr sz="2700" spc="-45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süreçleri</a:t>
            </a:r>
            <a:r>
              <a:rPr sz="2700" spc="-55" dirty="0">
                <a:latin typeface="Calibri"/>
                <a:cs typeface="Calibri"/>
              </a:rPr>
              <a:t> </a:t>
            </a:r>
            <a:r>
              <a:rPr sz="2700" spc="-10" dirty="0">
                <a:latin typeface="Calibri"/>
                <a:cs typeface="Calibri"/>
              </a:rPr>
              <a:t>yönetme, operasyon</a:t>
            </a:r>
            <a:endParaRPr sz="27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spcBef>
                <a:spcPts val="275"/>
              </a:spcBef>
              <a:buFont typeface="Arial"/>
              <a:buChar char="•"/>
              <a:tabLst>
                <a:tab pos="354965" algn="l"/>
              </a:tabLst>
            </a:pPr>
            <a:r>
              <a:rPr sz="2700" dirty="0">
                <a:latin typeface="Calibri"/>
                <a:cs typeface="Calibri"/>
              </a:rPr>
              <a:t>Drone</a:t>
            </a:r>
            <a:r>
              <a:rPr sz="2700" spc="-40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–</a:t>
            </a:r>
            <a:r>
              <a:rPr sz="2700" spc="-25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insansız</a:t>
            </a:r>
            <a:r>
              <a:rPr sz="2700" spc="-65" dirty="0">
                <a:latin typeface="Calibri"/>
                <a:cs typeface="Calibri"/>
              </a:rPr>
              <a:t> </a:t>
            </a:r>
            <a:r>
              <a:rPr sz="2700" spc="-10" dirty="0">
                <a:latin typeface="Calibri"/>
                <a:cs typeface="Calibri"/>
              </a:rPr>
              <a:t>araçlar</a:t>
            </a:r>
            <a:endParaRPr sz="27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spcBef>
                <a:spcPts val="325"/>
              </a:spcBef>
              <a:buFont typeface="Arial"/>
              <a:buChar char="•"/>
              <a:tabLst>
                <a:tab pos="354965" algn="l"/>
              </a:tabLst>
            </a:pPr>
            <a:r>
              <a:rPr sz="2700" dirty="0">
                <a:latin typeface="Calibri"/>
                <a:cs typeface="Calibri"/>
              </a:rPr>
              <a:t>Uzaktan</a:t>
            </a:r>
            <a:r>
              <a:rPr sz="2700" spc="-145" dirty="0">
                <a:latin typeface="Calibri"/>
                <a:cs typeface="Calibri"/>
              </a:rPr>
              <a:t> </a:t>
            </a:r>
            <a:r>
              <a:rPr sz="2700" spc="-10" dirty="0">
                <a:latin typeface="Calibri"/>
                <a:cs typeface="Calibri"/>
              </a:rPr>
              <a:t>algılama</a:t>
            </a:r>
            <a:endParaRPr sz="27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spcBef>
                <a:spcPts val="325"/>
              </a:spcBef>
              <a:buFont typeface="Arial"/>
              <a:buChar char="•"/>
              <a:tabLst>
                <a:tab pos="354965" algn="l"/>
              </a:tabLst>
            </a:pPr>
            <a:r>
              <a:rPr sz="2700" dirty="0">
                <a:latin typeface="Calibri"/>
                <a:cs typeface="Calibri"/>
              </a:rPr>
              <a:t>Matematiksel</a:t>
            </a:r>
            <a:r>
              <a:rPr sz="2700" spc="-85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modelleme,</a:t>
            </a:r>
            <a:r>
              <a:rPr sz="2700" spc="-85" dirty="0">
                <a:latin typeface="Calibri"/>
                <a:cs typeface="Calibri"/>
              </a:rPr>
              <a:t> </a:t>
            </a:r>
            <a:r>
              <a:rPr sz="2700" spc="-10" dirty="0">
                <a:latin typeface="Calibri"/>
                <a:cs typeface="Calibri"/>
              </a:rPr>
              <a:t>kestirim</a:t>
            </a:r>
            <a:r>
              <a:rPr sz="2700" spc="-65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ve</a:t>
            </a:r>
            <a:r>
              <a:rPr sz="2700" spc="-70" dirty="0">
                <a:latin typeface="Calibri"/>
                <a:cs typeface="Calibri"/>
              </a:rPr>
              <a:t> </a:t>
            </a:r>
            <a:r>
              <a:rPr sz="2700" spc="-10" dirty="0">
                <a:latin typeface="Calibri"/>
                <a:cs typeface="Calibri"/>
              </a:rPr>
              <a:t>olasılık</a:t>
            </a:r>
            <a:endParaRPr sz="27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spcBef>
                <a:spcPts val="325"/>
              </a:spcBef>
              <a:buFont typeface="Arial"/>
              <a:buChar char="•"/>
              <a:tabLst>
                <a:tab pos="354965" algn="l"/>
              </a:tabLst>
            </a:pPr>
            <a:r>
              <a:rPr sz="2700" dirty="0">
                <a:latin typeface="Calibri"/>
                <a:cs typeface="Calibri"/>
              </a:rPr>
              <a:t>Sağlık:</a:t>
            </a:r>
            <a:r>
              <a:rPr sz="2700" spc="-75" dirty="0">
                <a:latin typeface="Calibri"/>
                <a:cs typeface="Calibri"/>
              </a:rPr>
              <a:t> </a:t>
            </a:r>
            <a:r>
              <a:rPr sz="2700" spc="-25" dirty="0">
                <a:latin typeface="Calibri"/>
                <a:cs typeface="Calibri"/>
              </a:rPr>
              <a:t>Teşhis,</a:t>
            </a:r>
            <a:r>
              <a:rPr sz="2700" spc="-95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tedavi,</a:t>
            </a:r>
            <a:r>
              <a:rPr sz="2700" spc="-75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tanı,</a:t>
            </a:r>
            <a:r>
              <a:rPr sz="2700" spc="-75" dirty="0">
                <a:latin typeface="Calibri"/>
                <a:cs typeface="Calibri"/>
              </a:rPr>
              <a:t> </a:t>
            </a:r>
            <a:r>
              <a:rPr sz="2700" spc="-10" dirty="0">
                <a:latin typeface="Calibri"/>
                <a:cs typeface="Calibri"/>
              </a:rPr>
              <a:t>operasyon</a:t>
            </a:r>
            <a:endParaRPr sz="27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01141" y="236956"/>
            <a:ext cx="9585859" cy="5447645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480"/>
              </a:spcBef>
              <a:buFont typeface="Wingdings"/>
              <a:buChar char=""/>
              <a:tabLst>
                <a:tab pos="354965" algn="l"/>
              </a:tabLst>
            </a:pPr>
            <a:r>
              <a:rPr sz="3200" b="1" spc="-40" dirty="0">
                <a:latin typeface="Calibri"/>
                <a:cs typeface="Calibri"/>
              </a:rPr>
              <a:t>Tanı</a:t>
            </a:r>
            <a:r>
              <a:rPr sz="3200" b="1" spc="-75" dirty="0">
                <a:latin typeface="Calibri"/>
                <a:cs typeface="Calibri"/>
              </a:rPr>
              <a:t> </a:t>
            </a:r>
            <a:r>
              <a:rPr sz="3200" b="1" dirty="0">
                <a:latin typeface="Calibri"/>
                <a:cs typeface="Calibri"/>
              </a:rPr>
              <a:t>ve</a:t>
            </a:r>
            <a:r>
              <a:rPr sz="3200" b="1" spc="-60" dirty="0">
                <a:latin typeface="Calibri"/>
                <a:cs typeface="Calibri"/>
              </a:rPr>
              <a:t> </a:t>
            </a:r>
            <a:r>
              <a:rPr sz="3200" b="1" dirty="0">
                <a:latin typeface="Calibri"/>
                <a:cs typeface="Calibri"/>
              </a:rPr>
              <a:t>tedavi</a:t>
            </a:r>
            <a:r>
              <a:rPr sz="3200" b="1" spc="-55" dirty="0">
                <a:latin typeface="Calibri"/>
                <a:cs typeface="Calibri"/>
              </a:rPr>
              <a:t> </a:t>
            </a:r>
            <a:r>
              <a:rPr sz="3200" b="1" dirty="0">
                <a:latin typeface="Calibri"/>
                <a:cs typeface="Calibri"/>
              </a:rPr>
              <a:t>amacıyla</a:t>
            </a:r>
            <a:r>
              <a:rPr sz="3200" b="1" spc="-105" dirty="0">
                <a:latin typeface="Calibri"/>
                <a:cs typeface="Calibri"/>
              </a:rPr>
              <a:t> </a:t>
            </a:r>
            <a:r>
              <a:rPr sz="3200" b="1" dirty="0">
                <a:latin typeface="Calibri"/>
                <a:cs typeface="Calibri"/>
              </a:rPr>
              <a:t>kullanılan</a:t>
            </a:r>
            <a:r>
              <a:rPr sz="3200" b="1" spc="-90" dirty="0">
                <a:latin typeface="Calibri"/>
                <a:cs typeface="Calibri"/>
              </a:rPr>
              <a:t> </a:t>
            </a:r>
            <a:r>
              <a:rPr sz="3200" b="1" spc="-10" dirty="0">
                <a:latin typeface="Calibri"/>
                <a:cs typeface="Calibri"/>
              </a:rPr>
              <a:t>yöntemler:</a:t>
            </a:r>
            <a:endParaRPr sz="32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spcBef>
                <a:spcPts val="385"/>
              </a:spcBef>
              <a:buFont typeface="Arial"/>
              <a:buChar char="•"/>
              <a:tabLst>
                <a:tab pos="354965" algn="l"/>
              </a:tabLst>
            </a:pPr>
            <a:r>
              <a:rPr sz="3200" spc="-10" dirty="0">
                <a:latin typeface="Calibri"/>
                <a:cs typeface="Calibri"/>
              </a:rPr>
              <a:t>Röntgen</a:t>
            </a:r>
            <a:endParaRPr sz="32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spcBef>
                <a:spcPts val="385"/>
              </a:spcBef>
              <a:buFont typeface="Arial"/>
              <a:buChar char="•"/>
              <a:tabLst>
                <a:tab pos="354965" algn="l"/>
              </a:tabLst>
            </a:pPr>
            <a:r>
              <a:rPr sz="3200" spc="-35" dirty="0">
                <a:latin typeface="Calibri"/>
                <a:cs typeface="Calibri"/>
              </a:rPr>
              <a:t>Tomografi</a:t>
            </a:r>
            <a:r>
              <a:rPr sz="3200" spc="-10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ve</a:t>
            </a:r>
            <a:r>
              <a:rPr sz="3200" spc="-85" dirty="0">
                <a:latin typeface="Calibri"/>
                <a:cs typeface="Calibri"/>
              </a:rPr>
              <a:t> </a:t>
            </a:r>
            <a:r>
              <a:rPr sz="3200" spc="-10">
                <a:latin typeface="Calibri"/>
                <a:cs typeface="Calibri"/>
              </a:rPr>
              <a:t>Bilgisayarlı</a:t>
            </a:r>
            <a:r>
              <a:rPr sz="3200" spc="-70">
                <a:latin typeface="Calibri"/>
                <a:cs typeface="Calibri"/>
              </a:rPr>
              <a:t> </a:t>
            </a:r>
            <a:r>
              <a:rPr sz="3200" spc="-10" smtClean="0">
                <a:latin typeface="Calibri"/>
                <a:cs typeface="Calibri"/>
              </a:rPr>
              <a:t>Tomografi</a:t>
            </a:r>
            <a:r>
              <a:rPr lang="tr-TR" sz="3200" spc="-10" dirty="0" smtClean="0">
                <a:latin typeface="Calibri"/>
                <a:cs typeface="Calibri"/>
              </a:rPr>
              <a:t> </a:t>
            </a:r>
            <a:r>
              <a:rPr sz="3200" spc="-10" smtClean="0">
                <a:latin typeface="Calibri"/>
                <a:cs typeface="Calibri"/>
              </a:rPr>
              <a:t>(</a:t>
            </a:r>
            <a:r>
              <a:rPr sz="3200" spc="-10" dirty="0">
                <a:latin typeface="Calibri"/>
                <a:cs typeface="Calibri"/>
              </a:rPr>
              <a:t>CT)</a:t>
            </a:r>
            <a:endParaRPr sz="32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spcBef>
                <a:spcPts val="385"/>
              </a:spcBef>
              <a:buFont typeface="Arial"/>
              <a:buChar char="•"/>
              <a:tabLst>
                <a:tab pos="354965" algn="l"/>
              </a:tabLst>
            </a:pPr>
            <a:r>
              <a:rPr sz="3200" spc="-10" dirty="0">
                <a:latin typeface="Calibri"/>
                <a:cs typeface="Calibri"/>
              </a:rPr>
              <a:t>Manyetik</a:t>
            </a:r>
            <a:r>
              <a:rPr sz="3200" spc="-130" dirty="0">
                <a:latin typeface="Calibri"/>
                <a:cs typeface="Calibri"/>
              </a:rPr>
              <a:t> </a:t>
            </a:r>
            <a:r>
              <a:rPr sz="3200" spc="-20">
                <a:latin typeface="Calibri"/>
                <a:cs typeface="Calibri"/>
              </a:rPr>
              <a:t>Rezonans</a:t>
            </a:r>
            <a:r>
              <a:rPr sz="3200" spc="-125">
                <a:latin typeface="Calibri"/>
                <a:cs typeface="Calibri"/>
              </a:rPr>
              <a:t> </a:t>
            </a:r>
            <a:r>
              <a:rPr sz="3200" spc="-10" smtClean="0">
                <a:latin typeface="Calibri"/>
                <a:cs typeface="Calibri"/>
              </a:rPr>
              <a:t>Görüntüleme</a:t>
            </a:r>
            <a:r>
              <a:rPr lang="tr-TR" sz="3200" spc="-10" dirty="0" smtClean="0">
                <a:latin typeface="Calibri"/>
                <a:cs typeface="Calibri"/>
              </a:rPr>
              <a:t> </a:t>
            </a:r>
            <a:r>
              <a:rPr sz="3200" spc="-10" smtClean="0">
                <a:latin typeface="Calibri"/>
                <a:cs typeface="Calibri"/>
              </a:rPr>
              <a:t>(</a:t>
            </a:r>
            <a:r>
              <a:rPr sz="3200" spc="-10" dirty="0">
                <a:latin typeface="Calibri"/>
                <a:cs typeface="Calibri"/>
              </a:rPr>
              <a:t>MR)</a:t>
            </a:r>
            <a:endParaRPr sz="32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spcBef>
                <a:spcPts val="390"/>
              </a:spcBef>
              <a:buFont typeface="Arial"/>
              <a:buChar char="•"/>
              <a:tabLst>
                <a:tab pos="354965" algn="l"/>
              </a:tabLst>
            </a:pPr>
            <a:r>
              <a:rPr sz="3200" spc="-10" dirty="0">
                <a:latin typeface="Calibri"/>
                <a:cs typeface="Calibri"/>
              </a:rPr>
              <a:t>Pozitron</a:t>
            </a:r>
            <a:r>
              <a:rPr sz="3200" spc="-95" dirty="0">
                <a:latin typeface="Calibri"/>
                <a:cs typeface="Calibri"/>
              </a:rPr>
              <a:t> </a:t>
            </a:r>
            <a:r>
              <a:rPr sz="3200">
                <a:latin typeface="Calibri"/>
                <a:cs typeface="Calibri"/>
              </a:rPr>
              <a:t>Emsiyon</a:t>
            </a:r>
            <a:r>
              <a:rPr sz="3200" spc="-85">
                <a:latin typeface="Calibri"/>
                <a:cs typeface="Calibri"/>
              </a:rPr>
              <a:t> </a:t>
            </a:r>
            <a:r>
              <a:rPr sz="3200" spc="-10" smtClean="0">
                <a:latin typeface="Calibri"/>
                <a:cs typeface="Calibri"/>
              </a:rPr>
              <a:t>Yöntemleri</a:t>
            </a:r>
            <a:r>
              <a:rPr lang="tr-TR" sz="3200" spc="-10" dirty="0" smtClean="0">
                <a:latin typeface="Calibri"/>
                <a:cs typeface="Calibri"/>
              </a:rPr>
              <a:t> </a:t>
            </a:r>
            <a:r>
              <a:rPr sz="3200" spc="-10" smtClean="0">
                <a:latin typeface="Calibri"/>
                <a:cs typeface="Calibri"/>
              </a:rPr>
              <a:t>(</a:t>
            </a:r>
            <a:r>
              <a:rPr sz="3200" spc="-10" dirty="0">
                <a:latin typeface="Calibri"/>
                <a:cs typeface="Calibri"/>
              </a:rPr>
              <a:t>PET)</a:t>
            </a:r>
            <a:endParaRPr sz="32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spcBef>
                <a:spcPts val="380"/>
              </a:spcBef>
              <a:buFont typeface="Arial"/>
              <a:buChar char="•"/>
              <a:tabLst>
                <a:tab pos="354965" algn="l"/>
              </a:tabLst>
            </a:pPr>
            <a:r>
              <a:rPr sz="3200" spc="-10" dirty="0">
                <a:latin typeface="Calibri"/>
                <a:cs typeface="Calibri"/>
              </a:rPr>
              <a:t>Bilgisayarlı</a:t>
            </a:r>
            <a:r>
              <a:rPr sz="3200" spc="-125" dirty="0">
                <a:latin typeface="Calibri"/>
                <a:cs typeface="Calibri"/>
              </a:rPr>
              <a:t> </a:t>
            </a:r>
            <a:r>
              <a:rPr sz="3200" spc="-70" dirty="0">
                <a:latin typeface="Calibri"/>
                <a:cs typeface="Calibri"/>
              </a:rPr>
              <a:t>Tek</a:t>
            </a:r>
            <a:r>
              <a:rPr sz="3200" spc="-114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Foton</a:t>
            </a:r>
            <a:r>
              <a:rPr sz="3200" spc="-130" dirty="0">
                <a:latin typeface="Calibri"/>
                <a:cs typeface="Calibri"/>
              </a:rPr>
              <a:t> </a:t>
            </a:r>
            <a:r>
              <a:rPr sz="3200">
                <a:latin typeface="Calibri"/>
                <a:cs typeface="Calibri"/>
              </a:rPr>
              <a:t>Emisyon</a:t>
            </a:r>
            <a:r>
              <a:rPr sz="3200" spc="-114">
                <a:latin typeface="Calibri"/>
                <a:cs typeface="Calibri"/>
              </a:rPr>
              <a:t> </a:t>
            </a:r>
            <a:r>
              <a:rPr sz="3200" spc="-25" smtClean="0">
                <a:latin typeface="Calibri"/>
                <a:cs typeface="Calibri"/>
              </a:rPr>
              <a:t>Tomografisi</a:t>
            </a:r>
            <a:r>
              <a:rPr lang="tr-TR" sz="3200" spc="-25" dirty="0" smtClean="0">
                <a:latin typeface="Calibri"/>
                <a:cs typeface="Calibri"/>
              </a:rPr>
              <a:t> </a:t>
            </a:r>
            <a:r>
              <a:rPr sz="3200" spc="-25" smtClean="0">
                <a:latin typeface="Calibri"/>
                <a:cs typeface="Calibri"/>
              </a:rPr>
              <a:t>(</a:t>
            </a:r>
            <a:r>
              <a:rPr sz="3200" spc="-110" smtClean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SPECT)</a:t>
            </a:r>
            <a:endParaRPr sz="32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spcBef>
                <a:spcPts val="390"/>
              </a:spcBef>
              <a:buFont typeface="Arial"/>
              <a:buChar char="•"/>
              <a:tabLst>
                <a:tab pos="354965" algn="l"/>
              </a:tabLst>
            </a:pPr>
            <a:r>
              <a:rPr sz="3200" dirty="0">
                <a:latin typeface="Calibri"/>
                <a:cs typeface="Calibri"/>
              </a:rPr>
              <a:t>Nükleer</a:t>
            </a:r>
            <a:r>
              <a:rPr sz="3200" spc="-114" dirty="0">
                <a:latin typeface="Calibri"/>
                <a:cs typeface="Calibri"/>
              </a:rPr>
              <a:t> </a:t>
            </a:r>
            <a:r>
              <a:rPr sz="3200" spc="-30" dirty="0">
                <a:latin typeface="Calibri"/>
                <a:cs typeface="Calibri"/>
              </a:rPr>
              <a:t>Tıp</a:t>
            </a:r>
            <a:r>
              <a:rPr sz="3200" spc="-8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Yöntemleri</a:t>
            </a:r>
            <a:endParaRPr sz="32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spcBef>
                <a:spcPts val="380"/>
              </a:spcBef>
              <a:buFont typeface="Arial"/>
              <a:buChar char="•"/>
              <a:tabLst>
                <a:tab pos="354965" algn="l"/>
              </a:tabLst>
            </a:pPr>
            <a:r>
              <a:rPr sz="3200" spc="-10" dirty="0">
                <a:latin typeface="Calibri"/>
                <a:cs typeface="Calibri"/>
              </a:rPr>
              <a:t>Ultrases</a:t>
            </a:r>
            <a:endParaRPr sz="32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spcBef>
                <a:spcPts val="385"/>
              </a:spcBef>
              <a:buFont typeface="Arial"/>
              <a:buChar char="•"/>
              <a:tabLst>
                <a:tab pos="354965" algn="l"/>
              </a:tabLst>
            </a:pPr>
            <a:r>
              <a:rPr sz="3200" spc="-10" dirty="0">
                <a:latin typeface="Calibri"/>
                <a:cs typeface="Calibri"/>
              </a:rPr>
              <a:t>Mamografi</a:t>
            </a:r>
            <a:endParaRPr sz="32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spcBef>
                <a:spcPts val="385"/>
              </a:spcBef>
              <a:buFont typeface="Arial"/>
              <a:buChar char="•"/>
              <a:tabLst>
                <a:tab pos="354965" algn="l"/>
              </a:tabLst>
            </a:pPr>
            <a:r>
              <a:rPr sz="3200" dirty="0">
                <a:latin typeface="Calibri"/>
                <a:cs typeface="Calibri"/>
              </a:rPr>
              <a:t>Ve</a:t>
            </a:r>
            <a:r>
              <a:rPr sz="3200" spc="-10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x</a:t>
            </a:r>
            <a:r>
              <a:rPr sz="3200" spc="-8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ışını</a:t>
            </a:r>
            <a:r>
              <a:rPr sz="3200" spc="-7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kullanılan</a:t>
            </a:r>
            <a:r>
              <a:rPr sz="3200" spc="-5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bazı</a:t>
            </a:r>
            <a:r>
              <a:rPr sz="3200" spc="-7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yöntemler</a:t>
            </a:r>
            <a:endParaRPr sz="3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801600" cy="6858000"/>
            <a:chOff x="0" y="0"/>
            <a:chExt cx="128016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2094990"/>
              <a:ext cx="12801600" cy="476300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801600" cy="476300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354067" y="74676"/>
              <a:ext cx="4130040" cy="111861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867655" y="684276"/>
              <a:ext cx="3102863" cy="1118615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654677" y="191846"/>
            <a:ext cx="3496945" cy="1244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25780" marR="5080" indent="-513715">
              <a:lnSpc>
                <a:spcPct val="100000"/>
              </a:lnSpc>
              <a:spcBef>
                <a:spcPts val="95"/>
              </a:spcBef>
            </a:pPr>
            <a:r>
              <a:rPr sz="4000" spc="-10" dirty="0">
                <a:solidFill>
                  <a:srgbClr val="FFFFFF"/>
                </a:solidFill>
              </a:rPr>
              <a:t>Communications Engineering</a:t>
            </a:r>
            <a:endParaRPr sz="4000"/>
          </a:p>
        </p:txBody>
      </p:sp>
      <p:grpSp>
        <p:nvGrpSpPr>
          <p:cNvPr id="8" name="object 8"/>
          <p:cNvGrpSpPr/>
          <p:nvPr/>
        </p:nvGrpSpPr>
        <p:grpSpPr>
          <a:xfrm>
            <a:off x="562355" y="1552955"/>
            <a:ext cx="11694160" cy="2051685"/>
            <a:chOff x="562355" y="1552955"/>
            <a:chExt cx="11694160" cy="2051685"/>
          </a:xfrm>
        </p:grpSpPr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62355" y="1566671"/>
              <a:ext cx="466344" cy="608076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89075" y="1552955"/>
              <a:ext cx="11266932" cy="649224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89075" y="1903475"/>
              <a:ext cx="10616184" cy="649224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89075" y="2253995"/>
              <a:ext cx="10373868" cy="64922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89075" y="2604516"/>
              <a:ext cx="10081260" cy="649224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89075" y="2955036"/>
              <a:ext cx="6839711" cy="649224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718819" y="1613738"/>
            <a:ext cx="11278235" cy="1779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451484" marR="5080" indent="-439420">
              <a:lnSpc>
                <a:spcPct val="100000"/>
              </a:lnSpc>
              <a:spcBef>
                <a:spcPts val="105"/>
              </a:spcBef>
              <a:buFont typeface="Arial"/>
              <a:buChar char="•"/>
              <a:tabLst>
                <a:tab pos="451484" algn="l"/>
              </a:tabLst>
            </a:pP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Communications</a:t>
            </a:r>
            <a:r>
              <a:rPr sz="23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engineers</a:t>
            </a:r>
            <a:r>
              <a:rPr sz="23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design</a:t>
            </a:r>
            <a:r>
              <a:rPr sz="23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3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devices</a:t>
            </a:r>
            <a:r>
              <a:rPr sz="23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23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medium</a:t>
            </a:r>
            <a:r>
              <a:rPr sz="23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23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people</a:t>
            </a:r>
            <a:r>
              <a:rPr sz="23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all</a:t>
            </a:r>
            <a:r>
              <a:rPr sz="23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around</a:t>
            </a:r>
            <a:r>
              <a:rPr sz="23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3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10" dirty="0">
                <a:solidFill>
                  <a:srgbClr val="FFFFFF"/>
                </a:solidFill>
                <a:latin typeface="Calibri"/>
                <a:cs typeface="Calibri"/>
              </a:rPr>
              <a:t>world 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3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connect</a:t>
            </a:r>
            <a:r>
              <a:rPr sz="23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with</a:t>
            </a:r>
            <a:r>
              <a:rPr sz="23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each</a:t>
            </a:r>
            <a:r>
              <a:rPr sz="23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25" dirty="0">
                <a:solidFill>
                  <a:srgbClr val="FFFFFF"/>
                </a:solidFill>
                <a:latin typeface="Calibri"/>
                <a:cs typeface="Calibri"/>
              </a:rPr>
              <a:t>other,</a:t>
            </a:r>
            <a:r>
              <a:rPr sz="23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from</a:t>
            </a:r>
            <a:r>
              <a:rPr sz="23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3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10" dirty="0">
                <a:solidFill>
                  <a:srgbClr val="FFFFFF"/>
                </a:solidFill>
                <a:latin typeface="Calibri"/>
                <a:cs typeface="Calibri"/>
              </a:rPr>
              <a:t>invention</a:t>
            </a:r>
            <a:r>
              <a:rPr sz="23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23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3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telephone</a:t>
            </a:r>
            <a:r>
              <a:rPr sz="23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23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1876</a:t>
            </a:r>
            <a:r>
              <a:rPr sz="23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by</a:t>
            </a:r>
            <a:r>
              <a:rPr sz="23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10" dirty="0">
                <a:solidFill>
                  <a:srgbClr val="FFFFFF"/>
                </a:solidFill>
                <a:latin typeface="Calibri"/>
                <a:cs typeface="Calibri"/>
              </a:rPr>
              <a:t>Alexander 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Graham</a:t>
            </a:r>
            <a:r>
              <a:rPr sz="23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Bell</a:t>
            </a:r>
            <a:r>
              <a:rPr sz="23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3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FM</a:t>
            </a:r>
            <a:r>
              <a:rPr sz="23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radio</a:t>
            </a:r>
            <a:r>
              <a:rPr sz="23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23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1890</a:t>
            </a:r>
            <a:r>
              <a:rPr sz="2300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by</a:t>
            </a:r>
            <a:r>
              <a:rPr sz="23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Edwin</a:t>
            </a:r>
            <a:r>
              <a:rPr sz="23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Armstrong.</a:t>
            </a:r>
            <a:r>
              <a:rPr sz="23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These</a:t>
            </a:r>
            <a:r>
              <a:rPr sz="23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engineers</a:t>
            </a:r>
            <a:r>
              <a:rPr sz="23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use</a:t>
            </a:r>
            <a:r>
              <a:rPr sz="23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10" dirty="0">
                <a:solidFill>
                  <a:srgbClr val="FFFFFF"/>
                </a:solidFill>
                <a:latin typeface="Calibri"/>
                <a:cs typeface="Calibri"/>
              </a:rPr>
              <a:t>complex 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theories</a:t>
            </a:r>
            <a:r>
              <a:rPr sz="2300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3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deliver</a:t>
            </a:r>
            <a:r>
              <a:rPr sz="2300" spc="-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all</a:t>
            </a:r>
            <a:r>
              <a:rPr sz="2300" spc="-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kinds</a:t>
            </a:r>
            <a:r>
              <a:rPr sz="23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2300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messages</a:t>
            </a:r>
            <a:r>
              <a:rPr sz="23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at</a:t>
            </a:r>
            <a:r>
              <a:rPr sz="23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high</a:t>
            </a:r>
            <a:r>
              <a:rPr sz="23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speeds</a:t>
            </a:r>
            <a:r>
              <a:rPr sz="23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around</a:t>
            </a:r>
            <a:r>
              <a:rPr sz="2300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3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world</a:t>
            </a:r>
            <a:r>
              <a:rPr sz="2300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10" dirty="0">
                <a:solidFill>
                  <a:srgbClr val="FFFFFF"/>
                </a:solidFill>
                <a:latin typeface="Calibri"/>
                <a:cs typeface="Calibri"/>
              </a:rPr>
              <a:t>utilizing 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technologies</a:t>
            </a:r>
            <a:r>
              <a:rPr sz="23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such</a:t>
            </a:r>
            <a:r>
              <a:rPr sz="23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as</a:t>
            </a:r>
            <a:r>
              <a:rPr sz="23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fiber</a:t>
            </a:r>
            <a:r>
              <a:rPr sz="23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optics</a:t>
            </a:r>
            <a:r>
              <a:rPr sz="23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23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4G</a:t>
            </a:r>
            <a:r>
              <a:rPr sz="23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wireless</a:t>
            </a:r>
            <a:r>
              <a:rPr sz="23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10" dirty="0">
                <a:solidFill>
                  <a:srgbClr val="FFFFFF"/>
                </a:solidFill>
                <a:latin typeface="Calibri"/>
                <a:cs typeface="Calibri"/>
              </a:rPr>
              <a:t>data.</a:t>
            </a:r>
            <a:endParaRPr sz="2300">
              <a:latin typeface="Calibri"/>
              <a:cs typeface="Calibri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1478280" y="3916679"/>
            <a:ext cx="10723245" cy="2941320"/>
            <a:chOff x="1478280" y="3916679"/>
            <a:chExt cx="10723245" cy="2941320"/>
          </a:xfrm>
        </p:grpSpPr>
        <p:pic>
          <p:nvPicPr>
            <p:cNvPr id="17" name="object 1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78280" y="6028942"/>
              <a:ext cx="2563368" cy="829057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93520" y="3962399"/>
              <a:ext cx="2533650" cy="2076450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134856" y="6074662"/>
              <a:ext cx="3066288" cy="783337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150476" y="3916679"/>
              <a:ext cx="3035046" cy="2167902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483608" y="5739382"/>
              <a:ext cx="3834384" cy="1118617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499228" y="4251959"/>
              <a:ext cx="3803142" cy="149735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801600" cy="6858000"/>
            <a:chOff x="0" y="0"/>
            <a:chExt cx="128016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2094990"/>
              <a:ext cx="12801600" cy="476300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801600" cy="476300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05200" y="332231"/>
              <a:ext cx="5827776" cy="1231392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90397" rIns="0" bIns="0" rtlCol="0">
            <a:spAutoFit/>
          </a:bodyPr>
          <a:lstStyle/>
          <a:p>
            <a:pPr marL="1610360">
              <a:lnSpc>
                <a:spcPct val="100000"/>
              </a:lnSpc>
              <a:spcBef>
                <a:spcPts val="105"/>
              </a:spcBef>
            </a:pPr>
            <a:r>
              <a:rPr dirty="0">
                <a:solidFill>
                  <a:srgbClr val="FFFFFF"/>
                </a:solidFill>
              </a:rPr>
              <a:t>Computer</a:t>
            </a:r>
            <a:r>
              <a:rPr spc="-60" dirty="0">
                <a:solidFill>
                  <a:srgbClr val="FFFFFF"/>
                </a:solidFill>
              </a:rPr>
              <a:t> </a:t>
            </a:r>
            <a:r>
              <a:rPr spc="-10" dirty="0">
                <a:solidFill>
                  <a:srgbClr val="FFFFFF"/>
                </a:solidFill>
              </a:rPr>
              <a:t>Engineering</a:t>
            </a:r>
          </a:p>
        </p:txBody>
      </p:sp>
      <p:grpSp>
        <p:nvGrpSpPr>
          <p:cNvPr id="7" name="object 7"/>
          <p:cNvGrpSpPr/>
          <p:nvPr/>
        </p:nvGrpSpPr>
        <p:grpSpPr>
          <a:xfrm>
            <a:off x="531876" y="1536191"/>
            <a:ext cx="11559540" cy="1996439"/>
            <a:chOff x="531876" y="1536191"/>
            <a:chExt cx="11559540" cy="1996439"/>
          </a:xfrm>
        </p:grpSpPr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1876" y="1552955"/>
              <a:ext cx="547116" cy="714756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57072" y="1536191"/>
              <a:ext cx="10290048" cy="76200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57072" y="1947672"/>
              <a:ext cx="11111484" cy="76200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57072" y="2359152"/>
              <a:ext cx="11134344" cy="76200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57072" y="2770631"/>
              <a:ext cx="10820400" cy="762000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718819" y="1612214"/>
            <a:ext cx="11066780" cy="1671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51484" marR="5080" indent="-43942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451484" algn="l"/>
              </a:tabLst>
            </a:pPr>
            <a:r>
              <a:rPr sz="2700" dirty="0">
                <a:solidFill>
                  <a:srgbClr val="FFFFFF"/>
                </a:solidFill>
                <a:latin typeface="Calibri"/>
                <a:cs typeface="Calibri"/>
              </a:rPr>
              <a:t>Computer</a:t>
            </a:r>
            <a:r>
              <a:rPr sz="2700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700" dirty="0">
                <a:solidFill>
                  <a:srgbClr val="FFFFFF"/>
                </a:solidFill>
                <a:latin typeface="Calibri"/>
                <a:cs typeface="Calibri"/>
              </a:rPr>
              <a:t>engineers</a:t>
            </a:r>
            <a:r>
              <a:rPr sz="2700" spc="-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700" dirty="0">
                <a:solidFill>
                  <a:srgbClr val="FFFFFF"/>
                </a:solidFill>
                <a:latin typeface="Calibri"/>
                <a:cs typeface="Calibri"/>
              </a:rPr>
              <a:t>deal</a:t>
            </a:r>
            <a:r>
              <a:rPr sz="27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700" dirty="0">
                <a:solidFill>
                  <a:srgbClr val="FFFFFF"/>
                </a:solidFill>
                <a:latin typeface="Calibri"/>
                <a:cs typeface="Calibri"/>
              </a:rPr>
              <a:t>with</a:t>
            </a:r>
            <a:r>
              <a:rPr sz="2700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700" dirty="0">
                <a:solidFill>
                  <a:srgbClr val="FFFFFF"/>
                </a:solidFill>
                <a:latin typeface="Calibri"/>
                <a:cs typeface="Calibri"/>
              </a:rPr>
              <a:t>more</a:t>
            </a:r>
            <a:r>
              <a:rPr sz="27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700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27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7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7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700" dirty="0">
                <a:solidFill>
                  <a:srgbClr val="FFFFFF"/>
                </a:solidFill>
                <a:latin typeface="Calibri"/>
                <a:cs typeface="Calibri"/>
              </a:rPr>
              <a:t>computer</a:t>
            </a:r>
            <a:r>
              <a:rPr sz="2700" spc="-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700" spc="-10" dirty="0">
                <a:solidFill>
                  <a:srgbClr val="FFFFFF"/>
                </a:solidFill>
                <a:latin typeface="Calibri"/>
                <a:cs typeface="Calibri"/>
              </a:rPr>
              <a:t>system</a:t>
            </a:r>
            <a:r>
              <a:rPr sz="27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700" spc="-20" dirty="0">
                <a:solidFill>
                  <a:srgbClr val="FFFFFF"/>
                </a:solidFill>
                <a:latin typeface="Calibri"/>
                <a:cs typeface="Calibri"/>
              </a:rPr>
              <a:t>itself,</a:t>
            </a:r>
            <a:r>
              <a:rPr sz="27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700" spc="-25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700" dirty="0">
                <a:solidFill>
                  <a:srgbClr val="FFFFFF"/>
                </a:solidFill>
                <a:latin typeface="Calibri"/>
                <a:cs typeface="Calibri"/>
              </a:rPr>
              <a:t>operating</a:t>
            </a:r>
            <a:r>
              <a:rPr sz="2700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700" spc="-10" dirty="0">
                <a:solidFill>
                  <a:srgbClr val="FFFFFF"/>
                </a:solidFill>
                <a:latin typeface="Calibri"/>
                <a:cs typeface="Calibri"/>
              </a:rPr>
              <a:t>system</a:t>
            </a:r>
            <a:r>
              <a:rPr sz="2700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7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2700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7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700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700" dirty="0">
                <a:solidFill>
                  <a:srgbClr val="FFFFFF"/>
                </a:solidFill>
                <a:latin typeface="Calibri"/>
                <a:cs typeface="Calibri"/>
              </a:rPr>
              <a:t>software</a:t>
            </a:r>
            <a:r>
              <a:rPr sz="2700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700" dirty="0">
                <a:solidFill>
                  <a:srgbClr val="FFFFFF"/>
                </a:solidFill>
                <a:latin typeface="Calibri"/>
                <a:cs typeface="Calibri"/>
              </a:rPr>
              <a:t>it</a:t>
            </a:r>
            <a:r>
              <a:rPr sz="27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700" spc="-10" dirty="0">
                <a:solidFill>
                  <a:srgbClr val="FFFFFF"/>
                </a:solidFill>
                <a:latin typeface="Calibri"/>
                <a:cs typeface="Calibri"/>
              </a:rPr>
              <a:t>takes</a:t>
            </a:r>
            <a:r>
              <a:rPr sz="27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70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7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700" dirty="0">
                <a:solidFill>
                  <a:srgbClr val="FFFFFF"/>
                </a:solidFill>
                <a:latin typeface="Calibri"/>
                <a:cs typeface="Calibri"/>
              </a:rPr>
              <a:t>give</a:t>
            </a:r>
            <a:r>
              <a:rPr sz="27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7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700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700" dirty="0">
                <a:solidFill>
                  <a:srgbClr val="FFFFFF"/>
                </a:solidFill>
                <a:latin typeface="Calibri"/>
                <a:cs typeface="Calibri"/>
              </a:rPr>
              <a:t>user</a:t>
            </a:r>
            <a:r>
              <a:rPr sz="2700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700" spc="-10" dirty="0">
                <a:solidFill>
                  <a:srgbClr val="FFFFFF"/>
                </a:solidFill>
                <a:latin typeface="Calibri"/>
                <a:cs typeface="Calibri"/>
              </a:rPr>
              <a:t>interfaces</a:t>
            </a:r>
            <a:r>
              <a:rPr sz="2700" spc="-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700" dirty="0">
                <a:solidFill>
                  <a:srgbClr val="FFFFFF"/>
                </a:solidFill>
                <a:latin typeface="Calibri"/>
                <a:cs typeface="Calibri"/>
              </a:rPr>
              <a:t>we</a:t>
            </a:r>
            <a:r>
              <a:rPr sz="27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700" spc="-25" dirty="0">
                <a:solidFill>
                  <a:srgbClr val="FFFFFF"/>
                </a:solidFill>
                <a:latin typeface="Calibri"/>
                <a:cs typeface="Calibri"/>
              </a:rPr>
              <a:t>are </a:t>
            </a:r>
            <a:r>
              <a:rPr sz="2700" dirty="0">
                <a:solidFill>
                  <a:srgbClr val="FFFFFF"/>
                </a:solidFill>
                <a:latin typeface="Calibri"/>
                <a:cs typeface="Calibri"/>
              </a:rPr>
              <a:t>all</a:t>
            </a:r>
            <a:r>
              <a:rPr sz="2700" spc="-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700" dirty="0">
                <a:solidFill>
                  <a:srgbClr val="FFFFFF"/>
                </a:solidFill>
                <a:latin typeface="Calibri"/>
                <a:cs typeface="Calibri"/>
              </a:rPr>
              <a:t>familiar</a:t>
            </a:r>
            <a:r>
              <a:rPr sz="2700" spc="-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700" dirty="0">
                <a:solidFill>
                  <a:srgbClr val="FFFFFF"/>
                </a:solidFill>
                <a:latin typeface="Calibri"/>
                <a:cs typeface="Calibri"/>
              </a:rPr>
              <a:t>with</a:t>
            </a:r>
            <a:r>
              <a:rPr sz="2700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700" dirty="0">
                <a:solidFill>
                  <a:srgbClr val="FFFFFF"/>
                </a:solidFill>
                <a:latin typeface="Calibri"/>
                <a:cs typeface="Calibri"/>
              </a:rPr>
              <a:t>like</a:t>
            </a:r>
            <a:r>
              <a:rPr sz="2700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700" dirty="0">
                <a:solidFill>
                  <a:srgbClr val="FFFFFF"/>
                </a:solidFill>
                <a:latin typeface="Calibri"/>
                <a:cs typeface="Calibri"/>
              </a:rPr>
              <a:t>Microsoft</a:t>
            </a:r>
            <a:r>
              <a:rPr sz="2700" spc="-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700" dirty="0">
                <a:solidFill>
                  <a:srgbClr val="FFFFFF"/>
                </a:solidFill>
                <a:latin typeface="Calibri"/>
                <a:cs typeface="Calibri"/>
              </a:rPr>
              <a:t>Windows</a:t>
            </a:r>
            <a:r>
              <a:rPr sz="2700" spc="-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700" dirty="0">
                <a:solidFill>
                  <a:srgbClr val="FFFFFF"/>
                </a:solidFill>
                <a:latin typeface="Calibri"/>
                <a:cs typeface="Calibri"/>
              </a:rPr>
              <a:t>or</a:t>
            </a:r>
            <a:r>
              <a:rPr sz="27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700" spc="-10" dirty="0">
                <a:solidFill>
                  <a:srgbClr val="FFFFFF"/>
                </a:solidFill>
                <a:latin typeface="Calibri"/>
                <a:cs typeface="Calibri"/>
              </a:rPr>
              <a:t>Apple’s</a:t>
            </a:r>
            <a:r>
              <a:rPr sz="2700" spc="-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700" dirty="0">
                <a:solidFill>
                  <a:srgbClr val="FFFFFF"/>
                </a:solidFill>
                <a:latin typeface="Calibri"/>
                <a:cs typeface="Calibri"/>
              </a:rPr>
              <a:t>Mac</a:t>
            </a:r>
            <a:r>
              <a:rPr sz="2700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700" dirty="0">
                <a:solidFill>
                  <a:srgbClr val="FFFFFF"/>
                </a:solidFill>
                <a:latin typeface="Calibri"/>
                <a:cs typeface="Calibri"/>
              </a:rPr>
              <a:t>OS.</a:t>
            </a:r>
            <a:r>
              <a:rPr sz="2700" spc="-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700" dirty="0">
                <a:solidFill>
                  <a:srgbClr val="FFFFFF"/>
                </a:solidFill>
                <a:latin typeface="Calibri"/>
                <a:cs typeface="Calibri"/>
              </a:rPr>
              <a:t>Engineers</a:t>
            </a:r>
            <a:r>
              <a:rPr sz="2700" spc="-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700" spc="-10" dirty="0">
                <a:solidFill>
                  <a:srgbClr val="FFFFFF"/>
                </a:solidFill>
                <a:latin typeface="Calibri"/>
                <a:cs typeface="Calibri"/>
              </a:rPr>
              <a:t>design </a:t>
            </a:r>
            <a:r>
              <a:rPr sz="2700" dirty="0">
                <a:solidFill>
                  <a:srgbClr val="FFFFFF"/>
                </a:solidFill>
                <a:latin typeface="Calibri"/>
                <a:cs typeface="Calibri"/>
              </a:rPr>
              <a:t>software</a:t>
            </a:r>
            <a:r>
              <a:rPr sz="2700" spc="-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700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2700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700" dirty="0">
                <a:solidFill>
                  <a:srgbClr val="FFFFFF"/>
                </a:solidFill>
                <a:latin typeface="Calibri"/>
                <a:cs typeface="Calibri"/>
              </a:rPr>
              <a:t>websites</a:t>
            </a:r>
            <a:r>
              <a:rPr sz="2700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7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2700" spc="-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700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2700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700" dirty="0">
                <a:solidFill>
                  <a:srgbClr val="FFFFFF"/>
                </a:solidFill>
                <a:latin typeface="Calibri"/>
                <a:cs typeface="Calibri"/>
              </a:rPr>
              <a:t>more</a:t>
            </a:r>
            <a:r>
              <a:rPr sz="27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700" spc="-10" dirty="0">
                <a:solidFill>
                  <a:srgbClr val="FFFFFF"/>
                </a:solidFill>
                <a:latin typeface="Calibri"/>
                <a:cs typeface="Calibri"/>
              </a:rPr>
              <a:t>recreational</a:t>
            </a:r>
            <a:r>
              <a:rPr sz="2700" spc="-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700" dirty="0">
                <a:solidFill>
                  <a:srgbClr val="FFFFFF"/>
                </a:solidFill>
                <a:latin typeface="Calibri"/>
                <a:cs typeface="Calibri"/>
              </a:rPr>
              <a:t>purposes</a:t>
            </a:r>
            <a:r>
              <a:rPr sz="2700" spc="-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700" dirty="0">
                <a:solidFill>
                  <a:srgbClr val="FFFFFF"/>
                </a:solidFill>
                <a:latin typeface="Calibri"/>
                <a:cs typeface="Calibri"/>
              </a:rPr>
              <a:t>like</a:t>
            </a:r>
            <a:r>
              <a:rPr sz="2700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700" spc="-10" dirty="0">
                <a:solidFill>
                  <a:srgbClr val="FFFFFF"/>
                </a:solidFill>
                <a:latin typeface="Calibri"/>
                <a:cs typeface="Calibri"/>
              </a:rPr>
              <a:t>videogames.</a:t>
            </a:r>
            <a:endParaRPr sz="2700">
              <a:latin typeface="Calibri"/>
              <a:cs typeface="Calibri"/>
            </a:endParaRPr>
          </a:p>
        </p:txBody>
      </p:sp>
      <p:pic>
        <p:nvPicPr>
          <p:cNvPr id="14" name="object 14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074204" y="3656888"/>
            <a:ext cx="4895088" cy="2639822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518566" y="6321044"/>
            <a:ext cx="486283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solidFill>
                  <a:srgbClr val="FFFFFF"/>
                </a:solidFill>
                <a:latin typeface="Arial"/>
                <a:cs typeface="Arial"/>
                <a:hlinkClick r:id="rId10"/>
              </a:rPr>
              <a:t>http://windows.microsoft.com/en-us/windows/history#T1=era0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7176516" y="4276344"/>
            <a:ext cx="4093845" cy="1062355"/>
            <a:chOff x="7176516" y="4276344"/>
            <a:chExt cx="4093845" cy="1062355"/>
          </a:xfrm>
        </p:grpSpPr>
        <p:pic>
          <p:nvPicPr>
            <p:cNvPr id="17" name="object 1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217537" y="4301502"/>
              <a:ext cx="4052315" cy="935469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176516" y="4276344"/>
              <a:ext cx="1865376" cy="513588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734044" y="4276344"/>
              <a:ext cx="377951" cy="513588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804148" y="4276344"/>
              <a:ext cx="2436876" cy="513588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176516" y="4550664"/>
              <a:ext cx="3910583" cy="513588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176516" y="4824984"/>
              <a:ext cx="2823972" cy="513587"/>
            </a:xfrm>
            <a:prstGeom prst="rect">
              <a:avLst/>
            </a:prstGeom>
          </p:spPr>
        </p:pic>
      </p:grpSp>
      <p:sp>
        <p:nvSpPr>
          <p:cNvPr id="23" name="object 23"/>
          <p:cNvSpPr txBox="1"/>
          <p:nvPr/>
        </p:nvSpPr>
        <p:spPr>
          <a:xfrm>
            <a:off x="7217536" y="4301502"/>
            <a:ext cx="4052570" cy="935990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37465" rIns="0" bIns="0" rtlCol="0">
            <a:spAutoFit/>
          </a:bodyPr>
          <a:lstStyle/>
          <a:p>
            <a:pPr marL="104139" marR="235585">
              <a:lnSpc>
                <a:spcPct val="100000"/>
              </a:lnSpc>
              <a:spcBef>
                <a:spcPts val="295"/>
              </a:spcBef>
            </a:pPr>
            <a:r>
              <a:rPr sz="1800" spc="-8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left</a:t>
            </a:r>
            <a:r>
              <a:rPr sz="18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are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co-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founders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Microsoft,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Paul</a:t>
            </a:r>
            <a:r>
              <a:rPr sz="18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Allen</a:t>
            </a:r>
            <a:r>
              <a:rPr sz="18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18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Bill</a:t>
            </a:r>
            <a:r>
              <a:rPr sz="18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Gates</a:t>
            </a:r>
            <a:r>
              <a:rPr sz="18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18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1975</a:t>
            </a:r>
            <a:r>
              <a:rPr sz="18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when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company</a:t>
            </a:r>
            <a:r>
              <a:rPr sz="18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was</a:t>
            </a:r>
            <a:r>
              <a:rPr sz="18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founded.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801600" cy="6858000"/>
            <a:chOff x="0" y="0"/>
            <a:chExt cx="128016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2094990"/>
              <a:ext cx="12801600" cy="476300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801600" cy="476300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91584" y="74676"/>
              <a:ext cx="1863852" cy="111861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94020" y="74676"/>
              <a:ext cx="816863" cy="1118615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649467" y="74676"/>
              <a:ext cx="2897124" cy="1118615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867655" y="684276"/>
              <a:ext cx="3102863" cy="1118615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4592192" y="191846"/>
            <a:ext cx="3620135" cy="1244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88645" marR="5080" indent="-576580">
              <a:lnSpc>
                <a:spcPct val="100000"/>
              </a:lnSpc>
              <a:spcBef>
                <a:spcPts val="95"/>
              </a:spcBef>
            </a:pPr>
            <a:r>
              <a:rPr sz="4000" spc="-40" dirty="0">
                <a:solidFill>
                  <a:srgbClr val="FFFFFF"/>
                </a:solidFill>
              </a:rPr>
              <a:t>Micro-</a:t>
            </a:r>
            <a:r>
              <a:rPr sz="4000" spc="-10" dirty="0">
                <a:solidFill>
                  <a:srgbClr val="FFFFFF"/>
                </a:solidFill>
              </a:rPr>
              <a:t>Electronics Engineering</a:t>
            </a:r>
            <a:endParaRPr sz="4000"/>
          </a:p>
        </p:txBody>
      </p:sp>
      <p:grpSp>
        <p:nvGrpSpPr>
          <p:cNvPr id="10" name="object 10"/>
          <p:cNvGrpSpPr/>
          <p:nvPr/>
        </p:nvGrpSpPr>
        <p:grpSpPr>
          <a:xfrm>
            <a:off x="562355" y="1552955"/>
            <a:ext cx="11690985" cy="2402205"/>
            <a:chOff x="562355" y="1552955"/>
            <a:chExt cx="11690985" cy="2402205"/>
          </a:xfrm>
        </p:grpSpPr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62355" y="1566671"/>
              <a:ext cx="466344" cy="608076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89075" y="1552955"/>
              <a:ext cx="1658112" cy="64922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260091" y="1552955"/>
              <a:ext cx="989076" cy="649224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862072" y="1552955"/>
              <a:ext cx="477012" cy="649224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951988" y="1552955"/>
              <a:ext cx="9179052" cy="649224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89075" y="1903475"/>
              <a:ext cx="11090148" cy="649224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89075" y="2253995"/>
              <a:ext cx="9942576" cy="649224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89075" y="2604516"/>
              <a:ext cx="11116056" cy="649224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89075" y="2955036"/>
              <a:ext cx="11263884" cy="649224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89075" y="3305555"/>
              <a:ext cx="2625852" cy="649223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718819" y="1613738"/>
            <a:ext cx="11272520" cy="21297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451484" marR="5080" indent="-439420">
              <a:lnSpc>
                <a:spcPct val="100000"/>
              </a:lnSpc>
              <a:spcBef>
                <a:spcPts val="105"/>
              </a:spcBef>
              <a:buFont typeface="Arial"/>
              <a:buChar char="•"/>
              <a:tabLst>
                <a:tab pos="451484" algn="l"/>
              </a:tabLst>
            </a:pP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Micro</a:t>
            </a:r>
            <a:r>
              <a:rPr sz="23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23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10" dirty="0">
                <a:solidFill>
                  <a:srgbClr val="FFFFFF"/>
                </a:solidFill>
                <a:latin typeface="Calibri"/>
                <a:cs typeface="Calibri"/>
              </a:rPr>
              <a:t>nano-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electronic</a:t>
            </a:r>
            <a:r>
              <a:rPr sz="23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fabrication</a:t>
            </a:r>
            <a:r>
              <a:rPr sz="23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engineers</a:t>
            </a:r>
            <a:r>
              <a:rPr sz="23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design</a:t>
            </a:r>
            <a:r>
              <a:rPr sz="23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23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build</a:t>
            </a:r>
            <a:r>
              <a:rPr sz="23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devices</a:t>
            </a:r>
            <a:r>
              <a:rPr sz="23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that</a:t>
            </a:r>
            <a:r>
              <a:rPr sz="23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are</a:t>
            </a:r>
            <a:r>
              <a:rPr sz="23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10" dirty="0">
                <a:solidFill>
                  <a:srgbClr val="FFFFFF"/>
                </a:solidFill>
                <a:latin typeface="Calibri"/>
                <a:cs typeface="Calibri"/>
              </a:rPr>
              <a:t>microns 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wide,</a:t>
            </a:r>
            <a:r>
              <a:rPr sz="23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working</a:t>
            </a:r>
            <a:r>
              <a:rPr sz="23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at</a:t>
            </a:r>
            <a:r>
              <a:rPr sz="23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such</a:t>
            </a:r>
            <a:r>
              <a:rPr sz="23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3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small</a:t>
            </a:r>
            <a:r>
              <a:rPr sz="23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scale</a:t>
            </a:r>
            <a:r>
              <a:rPr sz="23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poses</a:t>
            </a:r>
            <a:r>
              <a:rPr sz="23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new</a:t>
            </a:r>
            <a:r>
              <a:rPr sz="2300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challenges</a:t>
            </a:r>
            <a:r>
              <a:rPr sz="23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that</a:t>
            </a:r>
            <a:r>
              <a:rPr sz="23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aren’t</a:t>
            </a:r>
            <a:r>
              <a:rPr sz="23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considered</a:t>
            </a:r>
            <a:r>
              <a:rPr sz="23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2300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10" dirty="0">
                <a:solidFill>
                  <a:srgbClr val="FFFFFF"/>
                </a:solidFill>
                <a:latin typeface="Calibri"/>
                <a:cs typeface="Calibri"/>
              </a:rPr>
              <a:t>larger 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builds.</a:t>
            </a:r>
            <a:r>
              <a:rPr sz="23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3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circuits</a:t>
            </a:r>
            <a:r>
              <a:rPr sz="23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they</a:t>
            </a:r>
            <a:r>
              <a:rPr sz="23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build</a:t>
            </a:r>
            <a:r>
              <a:rPr sz="23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are</a:t>
            </a:r>
            <a:r>
              <a:rPr sz="23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usually</a:t>
            </a:r>
            <a:r>
              <a:rPr sz="23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r>
              <a:rPr sz="2300" spc="-5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tr-TR" sz="2300" spc="-55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2300" smtClean="0">
                <a:solidFill>
                  <a:srgbClr val="FFFFFF"/>
                </a:solidFill>
                <a:latin typeface="Calibri"/>
                <a:cs typeface="Calibri"/>
              </a:rPr>
              <a:t>ilicon</a:t>
            </a:r>
            <a:r>
              <a:rPr sz="2300" spc="-30" smtClean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20" dirty="0">
                <a:solidFill>
                  <a:srgbClr val="FFFFFF"/>
                </a:solidFill>
                <a:latin typeface="Calibri"/>
                <a:cs typeface="Calibri"/>
              </a:rPr>
              <a:t>wafers</a:t>
            </a:r>
            <a:r>
              <a:rPr sz="2300" spc="-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10" dirty="0">
                <a:solidFill>
                  <a:srgbClr val="FFFFFF"/>
                </a:solidFill>
                <a:latin typeface="Calibri"/>
                <a:cs typeface="Calibri"/>
              </a:rPr>
              <a:t>layered</a:t>
            </a:r>
            <a:r>
              <a:rPr sz="23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with</a:t>
            </a:r>
            <a:r>
              <a:rPr sz="23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10" dirty="0">
                <a:solidFill>
                  <a:srgbClr val="FFFFFF"/>
                </a:solidFill>
                <a:latin typeface="Calibri"/>
                <a:cs typeface="Calibri"/>
              </a:rPr>
              <a:t>different components</a:t>
            </a:r>
            <a:r>
              <a:rPr sz="2300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2300" spc="-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geometries</a:t>
            </a:r>
            <a:r>
              <a:rPr sz="2300" spc="-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10" dirty="0">
                <a:solidFill>
                  <a:srgbClr val="FFFFFF"/>
                </a:solidFill>
                <a:latin typeface="Calibri"/>
                <a:cs typeface="Calibri"/>
              </a:rPr>
              <a:t>constructed</a:t>
            </a:r>
            <a:r>
              <a:rPr sz="23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10" dirty="0">
                <a:solidFill>
                  <a:srgbClr val="FFFFFF"/>
                </a:solidFill>
                <a:latin typeface="Calibri"/>
                <a:cs typeface="Calibri"/>
              </a:rPr>
              <a:t>through</a:t>
            </a:r>
            <a:r>
              <a:rPr sz="2300" spc="-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methods</a:t>
            </a:r>
            <a:r>
              <a:rPr sz="23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2300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growth,</a:t>
            </a:r>
            <a:r>
              <a:rPr sz="23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deposition,</a:t>
            </a:r>
            <a:r>
              <a:rPr sz="2300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10" dirty="0">
                <a:solidFill>
                  <a:srgbClr val="FFFFFF"/>
                </a:solidFill>
                <a:latin typeface="Calibri"/>
                <a:cs typeface="Calibri"/>
              </a:rPr>
              <a:t>etching 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23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more.</a:t>
            </a:r>
            <a:r>
              <a:rPr sz="23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Often</a:t>
            </a:r>
            <a:r>
              <a:rPr sz="23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3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product</a:t>
            </a:r>
            <a:r>
              <a:rPr sz="23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3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3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processor</a:t>
            </a:r>
            <a:r>
              <a:rPr sz="23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chip,</a:t>
            </a:r>
            <a:r>
              <a:rPr sz="23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which</a:t>
            </a:r>
            <a:r>
              <a:rPr sz="23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small</a:t>
            </a:r>
            <a:r>
              <a:rPr sz="23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but</a:t>
            </a:r>
            <a:r>
              <a:rPr sz="23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powerful</a:t>
            </a:r>
            <a:r>
              <a:rPr sz="23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can</a:t>
            </a:r>
            <a:r>
              <a:rPr sz="23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run</a:t>
            </a:r>
            <a:r>
              <a:rPr sz="23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10" dirty="0">
                <a:solidFill>
                  <a:srgbClr val="FFFFFF"/>
                </a:solidFill>
                <a:latin typeface="Calibri"/>
                <a:cs typeface="Calibri"/>
              </a:rPr>
              <a:t>entire 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computer</a:t>
            </a:r>
            <a:r>
              <a:rPr sz="2300" spc="-1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10" dirty="0">
                <a:solidFill>
                  <a:srgbClr val="FFFFFF"/>
                </a:solidFill>
                <a:latin typeface="Calibri"/>
                <a:cs typeface="Calibri"/>
              </a:rPr>
              <a:t>systems.</a:t>
            </a:r>
            <a:endParaRPr sz="2300">
              <a:latin typeface="Calibri"/>
              <a:cs typeface="Calibri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603504" y="3781031"/>
            <a:ext cx="10277475" cy="2635250"/>
            <a:chOff x="603504" y="3781031"/>
            <a:chExt cx="10277475" cy="2635250"/>
          </a:xfrm>
        </p:grpSpPr>
        <p:pic>
          <p:nvPicPr>
            <p:cNvPr id="23" name="object 23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707642" y="3781031"/>
              <a:ext cx="4261611" cy="1268869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175242" y="3781082"/>
              <a:ext cx="1705736" cy="1219542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44525" y="5104383"/>
              <a:ext cx="6587871" cy="1212468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03504" y="5079491"/>
              <a:ext cx="1019556" cy="513588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315212" y="5079491"/>
              <a:ext cx="377951" cy="513588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385316" y="5079491"/>
              <a:ext cx="5818632" cy="513588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603504" y="5353811"/>
              <a:ext cx="6728459" cy="513588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603504" y="5628131"/>
              <a:ext cx="1648968" cy="513588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944623" y="5628131"/>
              <a:ext cx="778763" cy="513588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415539" y="5628131"/>
              <a:ext cx="377951" cy="513588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2485643" y="5628131"/>
              <a:ext cx="4735067" cy="513588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603504" y="5902451"/>
              <a:ext cx="3044951" cy="513588"/>
            </a:xfrm>
            <a:prstGeom prst="rect">
              <a:avLst/>
            </a:prstGeom>
          </p:spPr>
        </p:pic>
      </p:grpSp>
      <p:sp>
        <p:nvSpPr>
          <p:cNvPr id="35" name="object 35"/>
          <p:cNvSpPr txBox="1"/>
          <p:nvPr/>
        </p:nvSpPr>
        <p:spPr>
          <a:xfrm>
            <a:off x="644525" y="5104384"/>
            <a:ext cx="6588125" cy="1212850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37465" rIns="0" bIns="0" rtlCol="0">
            <a:spAutoFit/>
          </a:bodyPr>
          <a:lstStyle/>
          <a:p>
            <a:pPr marL="102870" marR="110489">
              <a:lnSpc>
                <a:spcPct val="100000"/>
              </a:lnSpc>
              <a:spcBef>
                <a:spcPts val="295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8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micro-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fabrication</a:t>
            </a:r>
            <a:r>
              <a:rPr sz="18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engineer</a:t>
            </a:r>
            <a:r>
              <a:rPr sz="18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working</a:t>
            </a:r>
            <a:r>
              <a:rPr sz="18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18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8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clean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room.</a:t>
            </a:r>
            <a:r>
              <a:rPr sz="18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They</a:t>
            </a:r>
            <a:r>
              <a:rPr sz="18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have</a:t>
            </a:r>
            <a:r>
              <a:rPr sz="18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to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extra</a:t>
            </a:r>
            <a:r>
              <a:rPr sz="18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caution</a:t>
            </a:r>
            <a:r>
              <a:rPr sz="18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not</a:t>
            </a:r>
            <a:r>
              <a:rPr sz="18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8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bring</a:t>
            </a:r>
            <a:r>
              <a:rPr sz="18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dirt</a:t>
            </a:r>
            <a:r>
              <a:rPr sz="18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18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other</a:t>
            </a:r>
            <a:r>
              <a:rPr sz="18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contaminants</a:t>
            </a:r>
            <a:r>
              <a:rPr sz="18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into</a:t>
            </a:r>
            <a:r>
              <a:rPr sz="18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8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room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8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protect</a:t>
            </a:r>
            <a:r>
              <a:rPr sz="18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8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nano-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devices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from</a:t>
            </a:r>
            <a:r>
              <a:rPr sz="18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possibly</a:t>
            </a:r>
            <a:r>
              <a:rPr sz="18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being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ruined</a:t>
            </a:r>
            <a:r>
              <a:rPr sz="18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if</a:t>
            </a:r>
            <a:r>
              <a:rPr sz="18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8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speck</a:t>
            </a:r>
            <a:r>
              <a:rPr sz="18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of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dirt</a:t>
            </a:r>
            <a:r>
              <a:rPr sz="18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were</a:t>
            </a:r>
            <a:r>
              <a:rPr sz="18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8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come</a:t>
            </a:r>
            <a:r>
              <a:rPr sz="18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18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contact.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7748016" y="5079491"/>
            <a:ext cx="4733290" cy="1062355"/>
            <a:chOff x="7748016" y="5079491"/>
            <a:chExt cx="4733290" cy="1062355"/>
          </a:xfrm>
        </p:grpSpPr>
        <p:pic>
          <p:nvPicPr>
            <p:cNvPr id="37" name="object 37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7788021" y="5104383"/>
              <a:ext cx="4693158" cy="935469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7748016" y="5079491"/>
              <a:ext cx="4349496" cy="513588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7748016" y="5353811"/>
              <a:ext cx="3567683" cy="513588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7748016" y="5628131"/>
              <a:ext cx="2709672" cy="513588"/>
            </a:xfrm>
            <a:prstGeom prst="rect">
              <a:avLst/>
            </a:prstGeom>
          </p:spPr>
        </p:pic>
      </p:grpSp>
      <p:sp>
        <p:nvSpPr>
          <p:cNvPr id="41" name="object 41"/>
          <p:cNvSpPr txBox="1"/>
          <p:nvPr/>
        </p:nvSpPr>
        <p:spPr>
          <a:xfrm>
            <a:off x="7788020" y="5104384"/>
            <a:ext cx="4693285" cy="935990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37465" rIns="0" bIns="0" rtlCol="0">
            <a:spAutoFit/>
          </a:bodyPr>
          <a:lstStyle/>
          <a:p>
            <a:pPr marL="104139" marR="594360">
              <a:lnSpc>
                <a:spcPct val="100000"/>
              </a:lnSpc>
              <a:spcBef>
                <a:spcPts val="295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8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silicon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wafer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18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usually</a:t>
            </a:r>
            <a:r>
              <a:rPr sz="18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8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base</a:t>
            </a:r>
            <a:r>
              <a:rPr sz="18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r>
              <a:rPr sz="18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which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circuits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are</a:t>
            </a:r>
            <a:r>
              <a:rPr sz="18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built</a:t>
            </a:r>
            <a:r>
              <a:rPr sz="18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due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8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its</a:t>
            </a:r>
            <a:r>
              <a:rPr sz="18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ideal semiconductor properties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90397" rIns="0" bIns="0" rtlCol="0">
            <a:spAutoFit/>
          </a:bodyPr>
          <a:lstStyle/>
          <a:p>
            <a:pPr marL="537210">
              <a:lnSpc>
                <a:spcPct val="100000"/>
              </a:lnSpc>
              <a:spcBef>
                <a:spcPts val="105"/>
              </a:spcBef>
            </a:pPr>
            <a:r>
              <a:rPr dirty="0"/>
              <a:t>Jobs</a:t>
            </a:r>
            <a:r>
              <a:rPr spc="-55" dirty="0"/>
              <a:t> </a:t>
            </a:r>
            <a:r>
              <a:rPr dirty="0"/>
              <a:t>and</a:t>
            </a:r>
            <a:r>
              <a:rPr spc="-60" dirty="0"/>
              <a:t> </a:t>
            </a:r>
            <a:r>
              <a:rPr dirty="0"/>
              <a:t>Careers</a:t>
            </a:r>
            <a:r>
              <a:rPr spc="-55" dirty="0"/>
              <a:t> </a:t>
            </a:r>
            <a:r>
              <a:rPr dirty="0"/>
              <a:t>in</a:t>
            </a:r>
            <a:r>
              <a:rPr spc="-60" dirty="0"/>
              <a:t> </a:t>
            </a:r>
            <a:r>
              <a:rPr dirty="0"/>
              <a:t>the</a:t>
            </a:r>
            <a:r>
              <a:rPr spc="-50" dirty="0"/>
              <a:t> </a:t>
            </a:r>
            <a:r>
              <a:rPr spc="-10" dirty="0"/>
              <a:t>Industry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18819" y="1529906"/>
            <a:ext cx="11222990" cy="2001520"/>
          </a:xfrm>
          <a:prstGeom prst="rect">
            <a:avLst/>
          </a:prstGeom>
        </p:spPr>
        <p:txBody>
          <a:bodyPr vert="horz" wrap="square" lIns="0" tIns="952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0"/>
              </a:spcBef>
            </a:pPr>
            <a:r>
              <a:rPr sz="2700" spc="-10" dirty="0">
                <a:latin typeface="Calibri"/>
                <a:cs typeface="Calibri"/>
              </a:rPr>
              <a:t>Types</a:t>
            </a:r>
            <a:r>
              <a:rPr sz="2700" spc="-75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of</a:t>
            </a:r>
            <a:r>
              <a:rPr sz="2700" spc="-50" dirty="0">
                <a:latin typeface="Calibri"/>
                <a:cs typeface="Calibri"/>
              </a:rPr>
              <a:t> </a:t>
            </a:r>
            <a:r>
              <a:rPr sz="2700" spc="-20" dirty="0">
                <a:latin typeface="Calibri"/>
                <a:cs typeface="Calibri"/>
              </a:rPr>
              <a:t>Jobs</a:t>
            </a:r>
            <a:endParaRPr sz="2700">
              <a:latin typeface="Calibri"/>
              <a:cs typeface="Calibri"/>
            </a:endParaRPr>
          </a:p>
          <a:p>
            <a:pPr marL="755650" indent="-286385">
              <a:lnSpc>
                <a:spcPct val="100000"/>
              </a:lnSpc>
              <a:spcBef>
                <a:spcPts val="645"/>
              </a:spcBef>
              <a:buFont typeface="Arial"/>
              <a:buChar char="–"/>
              <a:tabLst>
                <a:tab pos="755650" algn="l"/>
              </a:tabLst>
            </a:pPr>
            <a:r>
              <a:rPr sz="2700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Engineers</a:t>
            </a:r>
            <a:r>
              <a:rPr sz="2700" spc="-80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design</a:t>
            </a:r>
            <a:r>
              <a:rPr sz="2700" spc="-55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equipment</a:t>
            </a:r>
            <a:r>
              <a:rPr sz="2700" spc="-70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and</a:t>
            </a:r>
            <a:r>
              <a:rPr sz="2700" spc="-60" dirty="0">
                <a:latin typeface="Calibri"/>
                <a:cs typeface="Calibri"/>
              </a:rPr>
              <a:t> </a:t>
            </a:r>
            <a:r>
              <a:rPr sz="2700" spc="-10" dirty="0">
                <a:latin typeface="Calibri"/>
                <a:cs typeface="Calibri"/>
              </a:rPr>
              <a:t>systems.</a:t>
            </a:r>
            <a:endParaRPr sz="2700">
              <a:latin typeface="Calibri"/>
              <a:cs typeface="Calibri"/>
            </a:endParaRPr>
          </a:p>
          <a:p>
            <a:pPr marL="755650" indent="-286385">
              <a:lnSpc>
                <a:spcPct val="100000"/>
              </a:lnSpc>
              <a:spcBef>
                <a:spcPts val="650"/>
              </a:spcBef>
              <a:buFont typeface="Arial"/>
              <a:buChar char="–"/>
              <a:tabLst>
                <a:tab pos="755650" algn="l"/>
              </a:tabLst>
            </a:pPr>
            <a:r>
              <a:rPr sz="2700" u="sng" spc="-2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Technicians</a:t>
            </a:r>
            <a:r>
              <a:rPr sz="2700" spc="-120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install,</a:t>
            </a:r>
            <a:r>
              <a:rPr sz="2700" spc="-85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troubleshoot,</a:t>
            </a:r>
            <a:r>
              <a:rPr sz="2700" spc="-90" dirty="0">
                <a:latin typeface="Calibri"/>
                <a:cs typeface="Calibri"/>
              </a:rPr>
              <a:t> </a:t>
            </a:r>
            <a:r>
              <a:rPr sz="2700" spc="-30" dirty="0">
                <a:latin typeface="Calibri"/>
                <a:cs typeface="Calibri"/>
              </a:rPr>
              <a:t>repair,</a:t>
            </a:r>
            <a:r>
              <a:rPr sz="2700" spc="-95" dirty="0">
                <a:latin typeface="Calibri"/>
                <a:cs typeface="Calibri"/>
              </a:rPr>
              <a:t> </a:t>
            </a:r>
            <a:r>
              <a:rPr sz="2700" spc="-10" dirty="0">
                <a:latin typeface="Calibri"/>
                <a:cs typeface="Calibri"/>
              </a:rPr>
              <a:t>calibrate,</a:t>
            </a:r>
            <a:r>
              <a:rPr sz="2700" spc="-100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and</a:t>
            </a:r>
            <a:r>
              <a:rPr sz="2700" spc="-90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maintain</a:t>
            </a:r>
            <a:r>
              <a:rPr sz="2700" spc="-75" dirty="0">
                <a:latin typeface="Calibri"/>
                <a:cs typeface="Calibri"/>
              </a:rPr>
              <a:t> </a:t>
            </a:r>
            <a:r>
              <a:rPr sz="2700" spc="-10" dirty="0">
                <a:latin typeface="Calibri"/>
                <a:cs typeface="Calibri"/>
              </a:rPr>
              <a:t>equipment.</a:t>
            </a:r>
            <a:endParaRPr sz="2700">
              <a:latin typeface="Calibri"/>
              <a:cs typeface="Calibri"/>
            </a:endParaRPr>
          </a:p>
          <a:p>
            <a:pPr marL="755015" indent="-285750">
              <a:lnSpc>
                <a:spcPct val="100000"/>
              </a:lnSpc>
              <a:spcBef>
                <a:spcPts val="650"/>
              </a:spcBef>
              <a:buFont typeface="Arial"/>
              <a:buChar char="–"/>
              <a:tabLst>
                <a:tab pos="755015" algn="l"/>
              </a:tabLst>
            </a:pPr>
            <a:r>
              <a:rPr sz="2700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Engineering</a:t>
            </a:r>
            <a:r>
              <a:rPr sz="2700" u="sng" spc="-6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2700" u="sng" spc="-2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Technicians</a:t>
            </a:r>
            <a:r>
              <a:rPr sz="2700" spc="-65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assist</a:t>
            </a:r>
            <a:r>
              <a:rPr sz="2700" spc="-60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in</a:t>
            </a:r>
            <a:r>
              <a:rPr sz="2700" spc="-40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equipment</a:t>
            </a:r>
            <a:r>
              <a:rPr sz="2700" spc="-60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design,</a:t>
            </a:r>
            <a:r>
              <a:rPr sz="2700" spc="-55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testing,</a:t>
            </a:r>
            <a:r>
              <a:rPr sz="2700" spc="-45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and</a:t>
            </a:r>
            <a:r>
              <a:rPr sz="2700" spc="-45" dirty="0">
                <a:latin typeface="Calibri"/>
                <a:cs typeface="Calibri"/>
              </a:rPr>
              <a:t> </a:t>
            </a:r>
            <a:r>
              <a:rPr sz="2700" spc="-10" dirty="0">
                <a:latin typeface="Calibri"/>
                <a:cs typeface="Calibri"/>
              </a:rPr>
              <a:t>assembly.</a:t>
            </a:r>
            <a:endParaRPr sz="27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90397" rIns="0" bIns="0" rtlCol="0">
            <a:spAutoFit/>
          </a:bodyPr>
          <a:lstStyle/>
          <a:p>
            <a:pPr marL="537210">
              <a:lnSpc>
                <a:spcPct val="100000"/>
              </a:lnSpc>
              <a:spcBef>
                <a:spcPts val="105"/>
              </a:spcBef>
            </a:pPr>
            <a:r>
              <a:rPr dirty="0"/>
              <a:t>Jobs</a:t>
            </a:r>
            <a:r>
              <a:rPr spc="-55" dirty="0"/>
              <a:t> </a:t>
            </a:r>
            <a:r>
              <a:rPr dirty="0"/>
              <a:t>and</a:t>
            </a:r>
            <a:r>
              <a:rPr spc="-60" dirty="0"/>
              <a:t> </a:t>
            </a:r>
            <a:r>
              <a:rPr dirty="0"/>
              <a:t>Careers</a:t>
            </a:r>
            <a:r>
              <a:rPr spc="-55" dirty="0"/>
              <a:t> </a:t>
            </a:r>
            <a:r>
              <a:rPr dirty="0"/>
              <a:t>in</a:t>
            </a:r>
            <a:r>
              <a:rPr spc="-60" dirty="0"/>
              <a:t> </a:t>
            </a:r>
            <a:r>
              <a:rPr dirty="0"/>
              <a:t>the</a:t>
            </a:r>
            <a:r>
              <a:rPr spc="-50" dirty="0"/>
              <a:t> </a:t>
            </a:r>
            <a:r>
              <a:rPr spc="-10" dirty="0"/>
              <a:t>Industry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18819" y="1529942"/>
            <a:ext cx="10893425" cy="3853179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25"/>
              </a:spcBef>
            </a:pPr>
            <a:r>
              <a:rPr sz="2700" spc="-10" dirty="0">
                <a:latin typeface="Calibri"/>
                <a:cs typeface="Calibri"/>
              </a:rPr>
              <a:t>Types</a:t>
            </a:r>
            <a:r>
              <a:rPr sz="2700" spc="-75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of</a:t>
            </a:r>
            <a:r>
              <a:rPr sz="2700" spc="-50" dirty="0">
                <a:latin typeface="Calibri"/>
                <a:cs typeface="Calibri"/>
              </a:rPr>
              <a:t> </a:t>
            </a:r>
            <a:r>
              <a:rPr sz="2700" spc="-20" dirty="0">
                <a:latin typeface="Calibri"/>
                <a:cs typeface="Calibri"/>
              </a:rPr>
              <a:t>Jobs</a:t>
            </a:r>
            <a:endParaRPr sz="2700">
              <a:latin typeface="Calibri"/>
              <a:cs typeface="Calibri"/>
            </a:endParaRPr>
          </a:p>
          <a:p>
            <a:pPr marL="756285" marR="383540" indent="-287020">
              <a:lnSpc>
                <a:spcPts val="2920"/>
              </a:lnSpc>
              <a:spcBef>
                <a:spcPts val="690"/>
              </a:spcBef>
              <a:buFont typeface="Arial"/>
              <a:buChar char="–"/>
              <a:tabLst>
                <a:tab pos="756285" algn="l"/>
              </a:tabLst>
            </a:pPr>
            <a:r>
              <a:rPr sz="2700" u="sng" spc="-2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Technical</a:t>
            </a:r>
            <a:r>
              <a:rPr sz="2700" u="sng" spc="-6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2700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sales</a:t>
            </a:r>
            <a:r>
              <a:rPr sz="2700" u="sng" spc="-5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2700" u="sng" spc="-2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representatives</a:t>
            </a:r>
            <a:r>
              <a:rPr sz="2700" spc="-65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determine</a:t>
            </a:r>
            <a:r>
              <a:rPr sz="2700" spc="-55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customer</a:t>
            </a:r>
            <a:r>
              <a:rPr sz="2700" spc="-35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needs</a:t>
            </a:r>
            <a:r>
              <a:rPr sz="2700" spc="-60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and</a:t>
            </a:r>
            <a:r>
              <a:rPr sz="2700" spc="-50" dirty="0">
                <a:latin typeface="Calibri"/>
                <a:cs typeface="Calibri"/>
              </a:rPr>
              <a:t> </a:t>
            </a:r>
            <a:r>
              <a:rPr sz="2700" spc="-10" dirty="0">
                <a:latin typeface="Calibri"/>
                <a:cs typeface="Calibri"/>
              </a:rPr>
              <a:t>related </a:t>
            </a:r>
            <a:r>
              <a:rPr sz="2700" dirty="0">
                <a:latin typeface="Calibri"/>
                <a:cs typeface="Calibri"/>
              </a:rPr>
              <a:t>specifications,</a:t>
            </a:r>
            <a:r>
              <a:rPr sz="2700" spc="-80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write</a:t>
            </a:r>
            <a:r>
              <a:rPr sz="2700" spc="-45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proposals</a:t>
            </a:r>
            <a:r>
              <a:rPr sz="2700" spc="-65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and</a:t>
            </a:r>
            <a:r>
              <a:rPr sz="2700" spc="-45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sell</a:t>
            </a:r>
            <a:r>
              <a:rPr sz="2700" spc="-35" dirty="0">
                <a:latin typeface="Calibri"/>
                <a:cs typeface="Calibri"/>
              </a:rPr>
              <a:t> </a:t>
            </a:r>
            <a:r>
              <a:rPr sz="2700" spc="-10" dirty="0">
                <a:latin typeface="Calibri"/>
                <a:cs typeface="Calibri"/>
              </a:rPr>
              <a:t>equipment.</a:t>
            </a:r>
            <a:endParaRPr sz="27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905"/>
              </a:spcBef>
              <a:buFont typeface="Arial"/>
              <a:buChar char="–"/>
            </a:pPr>
            <a:endParaRPr sz="2700">
              <a:latin typeface="Calibri"/>
              <a:cs typeface="Calibri"/>
            </a:endParaRPr>
          </a:p>
          <a:p>
            <a:pPr marL="756285" marR="290195" indent="-287020">
              <a:lnSpc>
                <a:spcPts val="2920"/>
              </a:lnSpc>
              <a:spcBef>
                <a:spcPts val="5"/>
              </a:spcBef>
              <a:buFont typeface="Arial"/>
              <a:buChar char="–"/>
              <a:tabLst>
                <a:tab pos="756285" algn="l"/>
              </a:tabLst>
            </a:pPr>
            <a:r>
              <a:rPr sz="2700" u="sng" spc="-2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Technical</a:t>
            </a:r>
            <a:r>
              <a:rPr sz="2700" u="sng" spc="-9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2700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writers</a:t>
            </a:r>
            <a:r>
              <a:rPr sz="2700" spc="-70" dirty="0">
                <a:latin typeface="Calibri"/>
                <a:cs typeface="Calibri"/>
              </a:rPr>
              <a:t> </a:t>
            </a:r>
            <a:r>
              <a:rPr sz="2700" spc="-10" dirty="0">
                <a:latin typeface="Calibri"/>
                <a:cs typeface="Calibri"/>
              </a:rPr>
              <a:t>generate</a:t>
            </a:r>
            <a:r>
              <a:rPr sz="2700" spc="-85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technical</a:t>
            </a:r>
            <a:r>
              <a:rPr sz="2700" spc="-90" dirty="0">
                <a:latin typeface="Calibri"/>
                <a:cs typeface="Calibri"/>
              </a:rPr>
              <a:t> </a:t>
            </a:r>
            <a:r>
              <a:rPr sz="2700" spc="-10" dirty="0">
                <a:latin typeface="Calibri"/>
                <a:cs typeface="Calibri"/>
              </a:rPr>
              <a:t>documentation</a:t>
            </a:r>
            <a:r>
              <a:rPr sz="2700" spc="-85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for</a:t>
            </a:r>
            <a:r>
              <a:rPr sz="2700" spc="-65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equipment</a:t>
            </a:r>
            <a:r>
              <a:rPr sz="2700" spc="-90" dirty="0">
                <a:latin typeface="Calibri"/>
                <a:cs typeface="Calibri"/>
              </a:rPr>
              <a:t> </a:t>
            </a:r>
            <a:r>
              <a:rPr sz="2700" spc="-25" dirty="0">
                <a:latin typeface="Calibri"/>
                <a:cs typeface="Calibri"/>
              </a:rPr>
              <a:t>and </a:t>
            </a:r>
            <a:r>
              <a:rPr sz="2700" spc="-10" dirty="0">
                <a:latin typeface="Calibri"/>
                <a:cs typeface="Calibri"/>
              </a:rPr>
              <a:t>systems.</a:t>
            </a:r>
            <a:endParaRPr sz="27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910"/>
              </a:spcBef>
              <a:buFont typeface="Arial"/>
              <a:buChar char="–"/>
            </a:pPr>
            <a:endParaRPr sz="2700">
              <a:latin typeface="Calibri"/>
              <a:cs typeface="Calibri"/>
            </a:endParaRPr>
          </a:p>
          <a:p>
            <a:pPr marL="756285" marR="5080" indent="-287020">
              <a:lnSpc>
                <a:spcPts val="2920"/>
              </a:lnSpc>
              <a:buFont typeface="Arial"/>
              <a:buChar char="–"/>
              <a:tabLst>
                <a:tab pos="756285" algn="l"/>
              </a:tabLst>
            </a:pPr>
            <a:r>
              <a:rPr sz="2700" u="sng" spc="-3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Trainers</a:t>
            </a:r>
            <a:r>
              <a:rPr sz="2700" spc="-85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develop</a:t>
            </a:r>
            <a:r>
              <a:rPr sz="2700" spc="-75" dirty="0">
                <a:latin typeface="Calibri"/>
                <a:cs typeface="Calibri"/>
              </a:rPr>
              <a:t> </a:t>
            </a:r>
            <a:r>
              <a:rPr sz="2700" spc="-10" dirty="0">
                <a:latin typeface="Calibri"/>
                <a:cs typeface="Calibri"/>
              </a:rPr>
              <a:t>programs,</a:t>
            </a:r>
            <a:r>
              <a:rPr sz="2700" spc="-55" dirty="0">
                <a:latin typeface="Calibri"/>
                <a:cs typeface="Calibri"/>
              </a:rPr>
              <a:t> </a:t>
            </a:r>
            <a:r>
              <a:rPr sz="2700" spc="-10" dirty="0">
                <a:latin typeface="Calibri"/>
                <a:cs typeface="Calibri"/>
              </a:rPr>
              <a:t>generate</a:t>
            </a:r>
            <a:r>
              <a:rPr sz="2700" spc="-80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training</a:t>
            </a:r>
            <a:r>
              <a:rPr sz="2700" spc="-60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and</a:t>
            </a:r>
            <a:r>
              <a:rPr sz="2700" spc="-70" dirty="0">
                <a:latin typeface="Calibri"/>
                <a:cs typeface="Calibri"/>
              </a:rPr>
              <a:t> </a:t>
            </a:r>
            <a:r>
              <a:rPr sz="2700" spc="-10" dirty="0">
                <a:latin typeface="Calibri"/>
                <a:cs typeface="Calibri"/>
              </a:rPr>
              <a:t>presentation</a:t>
            </a:r>
            <a:r>
              <a:rPr sz="2700" spc="-105" dirty="0">
                <a:latin typeface="Calibri"/>
                <a:cs typeface="Calibri"/>
              </a:rPr>
              <a:t> </a:t>
            </a:r>
            <a:r>
              <a:rPr sz="2700" spc="-10" dirty="0">
                <a:latin typeface="Calibri"/>
                <a:cs typeface="Calibri"/>
              </a:rPr>
              <a:t>materials, </a:t>
            </a:r>
            <a:r>
              <a:rPr sz="2700" dirty="0">
                <a:latin typeface="Calibri"/>
                <a:cs typeface="Calibri"/>
              </a:rPr>
              <a:t>and</a:t>
            </a:r>
            <a:r>
              <a:rPr sz="2700" spc="-65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conduct</a:t>
            </a:r>
            <a:r>
              <a:rPr sz="2700" spc="-80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classroom</a:t>
            </a:r>
            <a:r>
              <a:rPr sz="2700" spc="-50" dirty="0">
                <a:latin typeface="Calibri"/>
                <a:cs typeface="Calibri"/>
              </a:rPr>
              <a:t> </a:t>
            </a:r>
            <a:r>
              <a:rPr sz="2700" spc="-10" dirty="0">
                <a:latin typeface="Calibri"/>
                <a:cs typeface="Calibri"/>
              </a:rPr>
              <a:t>training.</a:t>
            </a:r>
            <a:endParaRPr sz="27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90397" rIns="0" bIns="0" rtlCol="0">
            <a:spAutoFit/>
          </a:bodyPr>
          <a:lstStyle/>
          <a:p>
            <a:pPr marL="537210">
              <a:lnSpc>
                <a:spcPct val="100000"/>
              </a:lnSpc>
              <a:spcBef>
                <a:spcPts val="105"/>
              </a:spcBef>
            </a:pPr>
            <a:r>
              <a:rPr dirty="0"/>
              <a:t>Jobs</a:t>
            </a:r>
            <a:r>
              <a:rPr spc="-55" dirty="0"/>
              <a:t> </a:t>
            </a:r>
            <a:r>
              <a:rPr dirty="0"/>
              <a:t>and</a:t>
            </a:r>
            <a:r>
              <a:rPr spc="-60" dirty="0"/>
              <a:t> </a:t>
            </a:r>
            <a:r>
              <a:rPr dirty="0"/>
              <a:t>Careers</a:t>
            </a:r>
            <a:r>
              <a:rPr spc="-55" dirty="0"/>
              <a:t> </a:t>
            </a:r>
            <a:r>
              <a:rPr dirty="0"/>
              <a:t>in</a:t>
            </a:r>
            <a:r>
              <a:rPr spc="-60" dirty="0"/>
              <a:t> </a:t>
            </a:r>
            <a:r>
              <a:rPr dirty="0"/>
              <a:t>the</a:t>
            </a:r>
            <a:r>
              <a:rPr spc="-50" dirty="0"/>
              <a:t> </a:t>
            </a:r>
            <a:r>
              <a:rPr spc="-10" dirty="0"/>
              <a:t>Industry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18819" y="1550873"/>
            <a:ext cx="10102215" cy="21304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dirty="0">
                <a:latin typeface="Calibri"/>
                <a:cs typeface="Calibri"/>
              </a:rPr>
              <a:t>Major</a:t>
            </a:r>
            <a:r>
              <a:rPr sz="2300" spc="-45" dirty="0">
                <a:latin typeface="Calibri"/>
                <a:cs typeface="Calibri"/>
              </a:rPr>
              <a:t> </a:t>
            </a:r>
            <a:r>
              <a:rPr sz="2300" spc="-10" dirty="0">
                <a:latin typeface="Calibri"/>
                <a:cs typeface="Calibri"/>
              </a:rPr>
              <a:t>Employers</a:t>
            </a:r>
            <a:endParaRPr sz="2300">
              <a:latin typeface="Calibri"/>
              <a:cs typeface="Calibri"/>
            </a:endParaRPr>
          </a:p>
          <a:p>
            <a:pPr marL="755015" indent="-285750">
              <a:lnSpc>
                <a:spcPct val="100000"/>
              </a:lnSpc>
              <a:spcBef>
                <a:spcPts val="5"/>
              </a:spcBef>
              <a:buFont typeface="Arial"/>
              <a:buChar char="–"/>
              <a:tabLst>
                <a:tab pos="755015" algn="l"/>
              </a:tabLst>
            </a:pPr>
            <a:r>
              <a:rPr sz="2300" dirty="0">
                <a:latin typeface="Calibri"/>
                <a:cs typeface="Calibri"/>
              </a:rPr>
              <a:t>The</a:t>
            </a:r>
            <a:r>
              <a:rPr sz="2300" spc="-55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communication</a:t>
            </a:r>
            <a:r>
              <a:rPr sz="2300" spc="-25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electronics</a:t>
            </a:r>
            <a:r>
              <a:rPr sz="2300" spc="-50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industry</a:t>
            </a:r>
            <a:r>
              <a:rPr sz="2300" spc="-55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is</a:t>
            </a:r>
            <a:r>
              <a:rPr sz="2300" spc="-60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made</a:t>
            </a:r>
            <a:r>
              <a:rPr sz="2300" spc="-40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up</a:t>
            </a:r>
            <a:r>
              <a:rPr sz="2300" spc="-60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of</a:t>
            </a:r>
            <a:r>
              <a:rPr sz="2300" spc="-45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the</a:t>
            </a:r>
            <a:r>
              <a:rPr sz="2300" spc="-45" dirty="0">
                <a:latin typeface="Calibri"/>
                <a:cs typeface="Calibri"/>
              </a:rPr>
              <a:t> </a:t>
            </a:r>
            <a:r>
              <a:rPr sz="2300" spc="-10" dirty="0">
                <a:latin typeface="Calibri"/>
                <a:cs typeface="Calibri"/>
              </a:rPr>
              <a:t>following</a:t>
            </a:r>
            <a:r>
              <a:rPr sz="2300" spc="-55" dirty="0">
                <a:latin typeface="Calibri"/>
                <a:cs typeface="Calibri"/>
              </a:rPr>
              <a:t> </a:t>
            </a:r>
            <a:r>
              <a:rPr sz="2300" spc="-10" dirty="0">
                <a:latin typeface="Calibri"/>
                <a:cs typeface="Calibri"/>
              </a:rPr>
              <a:t>segments:</a:t>
            </a:r>
            <a:endParaRPr sz="2300">
              <a:latin typeface="Calibri"/>
              <a:cs typeface="Calibri"/>
            </a:endParaRPr>
          </a:p>
          <a:p>
            <a:pPr marL="1155065" lvl="1" indent="-227965">
              <a:lnSpc>
                <a:spcPct val="100000"/>
              </a:lnSpc>
              <a:buFont typeface="Arial"/>
              <a:buChar char="•"/>
              <a:tabLst>
                <a:tab pos="1155065" algn="l"/>
              </a:tabLst>
            </a:pPr>
            <a:r>
              <a:rPr sz="2300" spc="-10" dirty="0">
                <a:latin typeface="Calibri"/>
                <a:cs typeface="Calibri"/>
              </a:rPr>
              <a:t>Manufacturers</a:t>
            </a:r>
            <a:endParaRPr sz="2300">
              <a:latin typeface="Calibri"/>
              <a:cs typeface="Calibri"/>
            </a:endParaRPr>
          </a:p>
          <a:p>
            <a:pPr marL="1155065" lvl="1" indent="-227965">
              <a:lnSpc>
                <a:spcPct val="100000"/>
              </a:lnSpc>
              <a:buFont typeface="Arial"/>
              <a:buChar char="•"/>
              <a:tabLst>
                <a:tab pos="1155065" algn="l"/>
              </a:tabLst>
            </a:pPr>
            <a:r>
              <a:rPr sz="2300" spc="-10" dirty="0">
                <a:latin typeface="Calibri"/>
                <a:cs typeface="Calibri"/>
              </a:rPr>
              <a:t>Resellers</a:t>
            </a:r>
            <a:endParaRPr sz="2300">
              <a:latin typeface="Calibri"/>
              <a:cs typeface="Calibri"/>
            </a:endParaRPr>
          </a:p>
          <a:p>
            <a:pPr marL="1154430" lvl="1" indent="-227329">
              <a:lnSpc>
                <a:spcPct val="100000"/>
              </a:lnSpc>
              <a:buFont typeface="Arial"/>
              <a:buChar char="•"/>
              <a:tabLst>
                <a:tab pos="1154430" algn="l"/>
              </a:tabLst>
            </a:pPr>
            <a:r>
              <a:rPr sz="2300" dirty="0">
                <a:latin typeface="Calibri"/>
                <a:cs typeface="Calibri"/>
              </a:rPr>
              <a:t>Service</a:t>
            </a:r>
            <a:r>
              <a:rPr sz="2300" spc="-15" dirty="0">
                <a:latin typeface="Calibri"/>
                <a:cs typeface="Calibri"/>
              </a:rPr>
              <a:t> </a:t>
            </a:r>
            <a:r>
              <a:rPr sz="2300" spc="-10" dirty="0">
                <a:latin typeface="Calibri"/>
                <a:cs typeface="Calibri"/>
              </a:rPr>
              <a:t>Organizations</a:t>
            </a:r>
            <a:endParaRPr sz="2300">
              <a:latin typeface="Calibri"/>
              <a:cs typeface="Calibri"/>
            </a:endParaRPr>
          </a:p>
          <a:p>
            <a:pPr marL="1155065" lvl="1" indent="-227965">
              <a:lnSpc>
                <a:spcPct val="100000"/>
              </a:lnSpc>
              <a:buFont typeface="Arial"/>
              <a:buChar char="•"/>
              <a:tabLst>
                <a:tab pos="1155065" algn="l"/>
              </a:tabLst>
            </a:pPr>
            <a:r>
              <a:rPr sz="2300" dirty="0">
                <a:latin typeface="Calibri"/>
                <a:cs typeface="Calibri"/>
              </a:rPr>
              <a:t>End</a:t>
            </a:r>
            <a:r>
              <a:rPr sz="2300" spc="-40" dirty="0">
                <a:latin typeface="Calibri"/>
                <a:cs typeface="Calibri"/>
              </a:rPr>
              <a:t> </a:t>
            </a:r>
            <a:r>
              <a:rPr sz="2300" spc="-10" dirty="0">
                <a:latin typeface="Calibri"/>
                <a:cs typeface="Calibri"/>
              </a:rPr>
              <a:t>users</a:t>
            </a:r>
            <a:endParaRPr sz="23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90397" rIns="0" bIns="0" rtlCol="0">
            <a:spAutoFit/>
          </a:bodyPr>
          <a:lstStyle/>
          <a:p>
            <a:pPr marL="537210">
              <a:lnSpc>
                <a:spcPct val="100000"/>
              </a:lnSpc>
              <a:spcBef>
                <a:spcPts val="105"/>
              </a:spcBef>
            </a:pPr>
            <a:r>
              <a:rPr dirty="0"/>
              <a:t>Jobs</a:t>
            </a:r>
            <a:r>
              <a:rPr spc="-55" dirty="0"/>
              <a:t> </a:t>
            </a:r>
            <a:r>
              <a:rPr dirty="0"/>
              <a:t>and</a:t>
            </a:r>
            <a:r>
              <a:rPr spc="-60" dirty="0"/>
              <a:t> </a:t>
            </a:r>
            <a:r>
              <a:rPr dirty="0"/>
              <a:t>Careers</a:t>
            </a:r>
            <a:r>
              <a:rPr spc="-55" dirty="0"/>
              <a:t> </a:t>
            </a:r>
            <a:r>
              <a:rPr dirty="0"/>
              <a:t>in</a:t>
            </a:r>
            <a:r>
              <a:rPr spc="-60" dirty="0"/>
              <a:t> </a:t>
            </a:r>
            <a:r>
              <a:rPr dirty="0"/>
              <a:t>the</a:t>
            </a:r>
            <a:r>
              <a:rPr spc="-50" dirty="0"/>
              <a:t> </a:t>
            </a:r>
            <a:r>
              <a:rPr spc="-10" dirty="0"/>
              <a:t>Industry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33600" y="1751901"/>
            <a:ext cx="8641842" cy="428117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8460" y="1004638"/>
            <a:ext cx="2649942" cy="2075492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4965336" y="3761232"/>
            <a:ext cx="4425950" cy="1240790"/>
            <a:chOff x="4965336" y="3761232"/>
            <a:chExt cx="4425950" cy="124079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65336" y="4001617"/>
              <a:ext cx="3837153" cy="67597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404860" y="3761232"/>
              <a:ext cx="986027" cy="1240536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932426" y="3783025"/>
            <a:ext cx="4081145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dirty="0">
                <a:latin typeface="Times New Roman"/>
                <a:cs typeface="Times New Roman"/>
              </a:rPr>
              <a:t>“</a:t>
            </a:r>
            <a:r>
              <a:rPr sz="5400" spc="-130" dirty="0">
                <a:latin typeface="Times New Roman"/>
                <a:cs typeface="Times New Roman"/>
              </a:rPr>
              <a:t> </a:t>
            </a:r>
            <a:r>
              <a:rPr sz="5400" spc="-30" dirty="0">
                <a:latin typeface="Times New Roman"/>
                <a:cs typeface="Times New Roman"/>
              </a:rPr>
              <a:t>Teknolojiler</a:t>
            </a:r>
            <a:r>
              <a:rPr spc="-30" dirty="0">
                <a:latin typeface="Times New Roman"/>
                <a:cs typeface="Times New Roman"/>
              </a:rPr>
              <a:t>”</a:t>
            </a:r>
            <a:endParaRPr sz="5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56557" y="87248"/>
            <a:ext cx="389001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 dirty="0">
                <a:solidFill>
                  <a:srgbClr val="C00000"/>
                </a:solidFill>
                <a:latin typeface="Calibri"/>
                <a:cs typeface="Calibri"/>
              </a:rPr>
              <a:t>Mühendis</a:t>
            </a:r>
            <a:r>
              <a:rPr sz="4000" b="1" spc="-14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4000" b="1" spc="-10" dirty="0">
                <a:solidFill>
                  <a:srgbClr val="C00000"/>
                </a:solidFill>
                <a:latin typeface="Calibri"/>
                <a:cs typeface="Calibri"/>
              </a:rPr>
              <a:t>Kimdir?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91108" y="891285"/>
            <a:ext cx="11436985" cy="2886046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376555" marR="5080" algn="just">
              <a:lnSpc>
                <a:spcPts val="2590"/>
              </a:lnSpc>
              <a:spcBef>
                <a:spcPts val="425"/>
              </a:spcBef>
            </a:pPr>
            <a:r>
              <a:rPr sz="2400" dirty="0">
                <a:latin typeface="Calibri"/>
                <a:cs typeface="Calibri"/>
              </a:rPr>
              <a:t>“Mühendisler,</a:t>
            </a:r>
            <a:r>
              <a:rPr sz="2400" spc="170" dirty="0">
                <a:latin typeface="Calibri"/>
                <a:cs typeface="Calibri"/>
              </a:rPr>
              <a:t>  </a:t>
            </a:r>
            <a:r>
              <a:rPr sz="2400" dirty="0">
                <a:latin typeface="Calibri"/>
                <a:cs typeface="Calibri"/>
              </a:rPr>
              <a:t>işlevsel</a:t>
            </a:r>
            <a:r>
              <a:rPr sz="2400" spc="175" dirty="0">
                <a:latin typeface="Calibri"/>
                <a:cs typeface="Calibri"/>
              </a:rPr>
              <a:t>  </a:t>
            </a:r>
            <a:r>
              <a:rPr sz="2400" dirty="0">
                <a:latin typeface="Calibri"/>
                <a:cs typeface="Calibri"/>
              </a:rPr>
              <a:t>hedefleri</a:t>
            </a:r>
            <a:r>
              <a:rPr sz="2400" spc="175" dirty="0">
                <a:latin typeface="Calibri"/>
                <a:cs typeface="Calibri"/>
              </a:rPr>
              <a:t>  </a:t>
            </a:r>
            <a:r>
              <a:rPr sz="2400" dirty="0">
                <a:latin typeface="Calibri"/>
                <a:cs typeface="Calibri"/>
              </a:rPr>
              <a:t>ve</a:t>
            </a:r>
            <a:r>
              <a:rPr sz="2400" spc="175" dirty="0">
                <a:latin typeface="Calibri"/>
                <a:cs typeface="Calibri"/>
              </a:rPr>
              <a:t>  </a:t>
            </a:r>
            <a:r>
              <a:rPr sz="2400" dirty="0">
                <a:latin typeface="Calibri"/>
                <a:cs typeface="Calibri"/>
              </a:rPr>
              <a:t>gereksinimleri</a:t>
            </a:r>
            <a:r>
              <a:rPr sz="2400" spc="175" dirty="0">
                <a:latin typeface="Calibri"/>
                <a:cs typeface="Calibri"/>
              </a:rPr>
              <a:t>  </a:t>
            </a:r>
            <a:r>
              <a:rPr sz="2400" dirty="0">
                <a:latin typeface="Calibri"/>
                <a:cs typeface="Calibri"/>
              </a:rPr>
              <a:t>yerine</a:t>
            </a:r>
            <a:r>
              <a:rPr sz="2400" spc="175" dirty="0">
                <a:latin typeface="Calibri"/>
                <a:cs typeface="Calibri"/>
              </a:rPr>
              <a:t>  </a:t>
            </a:r>
            <a:r>
              <a:rPr sz="2400" dirty="0">
                <a:latin typeface="Calibri"/>
                <a:cs typeface="Calibri"/>
              </a:rPr>
              <a:t>getirmek</a:t>
            </a:r>
            <a:r>
              <a:rPr sz="2400" spc="170" dirty="0">
                <a:latin typeface="Calibri"/>
                <a:cs typeface="Calibri"/>
              </a:rPr>
              <a:t>  </a:t>
            </a:r>
            <a:r>
              <a:rPr sz="2400" dirty="0">
                <a:latin typeface="Calibri"/>
                <a:cs typeface="Calibri"/>
              </a:rPr>
              <a:t>için</a:t>
            </a:r>
            <a:r>
              <a:rPr sz="2400" spc="175" dirty="0">
                <a:latin typeface="Calibri"/>
                <a:cs typeface="Calibri"/>
              </a:rPr>
              <a:t>  </a:t>
            </a:r>
            <a:r>
              <a:rPr sz="2400" spc="-10" dirty="0">
                <a:latin typeface="Calibri"/>
                <a:cs typeface="Calibri"/>
              </a:rPr>
              <a:t>makineleri, </a:t>
            </a:r>
            <a:r>
              <a:rPr sz="2400" dirty="0">
                <a:latin typeface="Calibri"/>
                <a:cs typeface="Calibri"/>
              </a:rPr>
              <a:t>karmaşık</a:t>
            </a:r>
            <a:r>
              <a:rPr sz="2400" spc="19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sistemleri,</a:t>
            </a:r>
            <a:r>
              <a:rPr sz="2400" spc="19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yapıları,</a:t>
            </a:r>
            <a:r>
              <a:rPr sz="2400" spc="20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araçları</a:t>
            </a:r>
            <a:r>
              <a:rPr sz="2400" spc="204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ve</a:t>
            </a:r>
            <a:r>
              <a:rPr sz="2400" spc="204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malzemeleri</a:t>
            </a:r>
            <a:r>
              <a:rPr sz="2400" spc="2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icat</a:t>
            </a:r>
            <a:r>
              <a:rPr sz="2400" spc="2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eden,</a:t>
            </a:r>
            <a:r>
              <a:rPr sz="2400" spc="2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tasarlayan,</a:t>
            </a:r>
            <a:r>
              <a:rPr sz="2400" spc="204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analiz</a:t>
            </a:r>
            <a:r>
              <a:rPr sz="2400" spc="21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eden, </a:t>
            </a:r>
            <a:r>
              <a:rPr sz="2400" dirty="0">
                <a:latin typeface="Calibri"/>
                <a:cs typeface="Calibri"/>
              </a:rPr>
              <a:t>inşa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eden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ve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test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eden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-10">
                <a:latin typeface="Calibri"/>
                <a:cs typeface="Calibri"/>
              </a:rPr>
              <a:t>profesyonellerdir</a:t>
            </a:r>
            <a:r>
              <a:rPr sz="2400" spc="-10" smtClean="0">
                <a:latin typeface="Calibri"/>
                <a:cs typeface="Calibri"/>
              </a:rPr>
              <a:t>.”</a:t>
            </a:r>
            <a:endParaRPr lang="tr-TR" sz="2400" spc="-10" dirty="0" smtClean="0">
              <a:latin typeface="Calibri"/>
              <a:cs typeface="Calibri"/>
            </a:endParaRPr>
          </a:p>
          <a:p>
            <a:pPr marL="376555" marR="5080" algn="just">
              <a:lnSpc>
                <a:spcPts val="2590"/>
              </a:lnSpc>
              <a:spcBef>
                <a:spcPts val="425"/>
              </a:spcBef>
            </a:pPr>
            <a:endParaRPr sz="2400">
              <a:latin typeface="Calibri"/>
              <a:cs typeface="Calibri"/>
            </a:endParaRPr>
          </a:p>
          <a:p>
            <a:pPr marL="376555" marR="6985" algn="l">
              <a:lnSpc>
                <a:spcPts val="2590"/>
              </a:lnSpc>
              <a:spcBef>
                <a:spcPts val="585"/>
              </a:spcBef>
            </a:pPr>
            <a:r>
              <a:rPr sz="2400" dirty="0">
                <a:latin typeface="Calibri"/>
                <a:cs typeface="Calibri"/>
              </a:rPr>
              <a:t>Mühendislik,</a:t>
            </a:r>
            <a:r>
              <a:rPr sz="2400" spc="370" dirty="0">
                <a:latin typeface="Calibri"/>
                <a:cs typeface="Calibri"/>
              </a:rPr>
              <a:t>  </a:t>
            </a:r>
            <a:r>
              <a:rPr sz="2400" dirty="0">
                <a:latin typeface="Calibri"/>
                <a:cs typeface="Calibri"/>
              </a:rPr>
              <a:t>problemleri</a:t>
            </a:r>
            <a:r>
              <a:rPr sz="2400" spc="375" dirty="0">
                <a:latin typeface="Calibri"/>
                <a:cs typeface="Calibri"/>
              </a:rPr>
              <a:t>  </a:t>
            </a:r>
            <a:r>
              <a:rPr sz="2400" dirty="0">
                <a:latin typeface="Calibri"/>
                <a:cs typeface="Calibri"/>
              </a:rPr>
              <a:t>çözmek</a:t>
            </a:r>
            <a:r>
              <a:rPr sz="2400" spc="365" dirty="0">
                <a:latin typeface="Calibri"/>
                <a:cs typeface="Calibri"/>
              </a:rPr>
              <a:t>  </a:t>
            </a:r>
            <a:r>
              <a:rPr sz="2400" dirty="0">
                <a:latin typeface="Calibri"/>
                <a:cs typeface="Calibri"/>
              </a:rPr>
              <a:t>için</a:t>
            </a:r>
            <a:r>
              <a:rPr sz="2400" spc="380" dirty="0">
                <a:latin typeface="Calibri"/>
                <a:cs typeface="Calibri"/>
              </a:rPr>
              <a:t>  </a:t>
            </a:r>
            <a:r>
              <a:rPr sz="2400">
                <a:latin typeface="Calibri"/>
                <a:cs typeface="Calibri"/>
              </a:rPr>
              <a:t>bilimsel</a:t>
            </a:r>
            <a:r>
              <a:rPr sz="2400" spc="370">
                <a:latin typeface="Calibri"/>
                <a:cs typeface="Calibri"/>
              </a:rPr>
              <a:t>  </a:t>
            </a:r>
            <a:r>
              <a:rPr sz="2400" smtClean="0">
                <a:latin typeface="Calibri"/>
                <a:cs typeface="Calibri"/>
              </a:rPr>
              <a:t>ilkelerin</a:t>
            </a:r>
            <a:r>
              <a:rPr lang="tr-TR" sz="2400" dirty="0">
                <a:latin typeface="Calibri"/>
                <a:cs typeface="Calibri"/>
              </a:rPr>
              <a:t> </a:t>
            </a:r>
            <a:r>
              <a:rPr lang="tr-TR" sz="2400" dirty="0" smtClean="0">
                <a:latin typeface="Calibri"/>
                <a:cs typeface="Calibri"/>
              </a:rPr>
              <a:t>ve</a:t>
            </a:r>
            <a:r>
              <a:rPr sz="2400" spc="375" smtClean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uygulamalı</a:t>
            </a:r>
            <a:r>
              <a:rPr sz="2400" spc="370" dirty="0">
                <a:latin typeface="Calibri"/>
                <a:cs typeface="Calibri"/>
              </a:rPr>
              <a:t>  </a:t>
            </a:r>
            <a:r>
              <a:rPr sz="2400" spc="-10" dirty="0">
                <a:latin typeface="Calibri"/>
                <a:cs typeface="Calibri"/>
              </a:rPr>
              <a:t>matematiğin kullanılmasıdır.</a:t>
            </a:r>
            <a:endParaRPr sz="24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spcBef>
                <a:spcPts val="2630"/>
              </a:spcBef>
              <a:buFont typeface="Arial"/>
              <a:buChar char="•"/>
              <a:tabLst>
                <a:tab pos="354965" algn="l"/>
              </a:tabLst>
            </a:pP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93128" y="1122876"/>
            <a:ext cx="11436234" cy="5081974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-14287" y="-14287"/>
            <a:ext cx="12805410" cy="977900"/>
            <a:chOff x="-14287" y="-14287"/>
            <a:chExt cx="12805410" cy="97790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35051"/>
              <a:ext cx="12790932" cy="73304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35051"/>
              <a:ext cx="261658" cy="88011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990088" y="577976"/>
              <a:ext cx="6902196" cy="38519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0"/>
              <a:ext cx="12723876" cy="701166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0" y="0"/>
              <a:ext cx="12724130" cy="701675"/>
            </a:xfrm>
            <a:custGeom>
              <a:avLst/>
              <a:gdLst/>
              <a:ahLst/>
              <a:cxnLst/>
              <a:rect l="l" t="t" r="r" b="b"/>
              <a:pathLst>
                <a:path w="12724130" h="701675">
                  <a:moveTo>
                    <a:pt x="0" y="118330"/>
                  </a:moveTo>
                  <a:lnTo>
                    <a:pt x="47443" y="73047"/>
                  </a:lnTo>
                  <a:lnTo>
                    <a:pt x="84725" y="47864"/>
                  </a:lnTo>
                  <a:lnTo>
                    <a:pt x="125205" y="27551"/>
                  </a:lnTo>
                  <a:lnTo>
                    <a:pt x="168466" y="12523"/>
                  </a:lnTo>
                  <a:lnTo>
                    <a:pt x="214089" y="3200"/>
                  </a:lnTo>
                  <a:lnTo>
                    <a:pt x="261658" y="0"/>
                  </a:lnTo>
                  <a:lnTo>
                    <a:pt x="12373229" y="0"/>
                  </a:lnTo>
                  <a:lnTo>
                    <a:pt x="12420813" y="3200"/>
                  </a:lnTo>
                  <a:lnTo>
                    <a:pt x="12466451" y="12523"/>
                  </a:lnTo>
                  <a:lnTo>
                    <a:pt x="12509724" y="27551"/>
                  </a:lnTo>
                  <a:lnTo>
                    <a:pt x="12550215" y="47864"/>
                  </a:lnTo>
                  <a:lnTo>
                    <a:pt x="12587506" y="73047"/>
                  </a:lnTo>
                  <a:lnTo>
                    <a:pt x="12621180" y="102679"/>
                  </a:lnTo>
                  <a:lnTo>
                    <a:pt x="12650819" y="136344"/>
                  </a:lnTo>
                  <a:lnTo>
                    <a:pt x="12676006" y="173623"/>
                  </a:lnTo>
                  <a:lnTo>
                    <a:pt x="12696322" y="214098"/>
                  </a:lnTo>
                  <a:lnTo>
                    <a:pt x="12711351" y="257351"/>
                  </a:lnTo>
                  <a:lnTo>
                    <a:pt x="12720675" y="302964"/>
                  </a:lnTo>
                  <a:lnTo>
                    <a:pt x="12723876" y="350520"/>
                  </a:lnTo>
                  <a:lnTo>
                    <a:pt x="12720550" y="398104"/>
                  </a:lnTo>
                  <a:lnTo>
                    <a:pt x="12711234" y="443742"/>
                  </a:lnTo>
                  <a:lnTo>
                    <a:pt x="12696215" y="487015"/>
                  </a:lnTo>
                  <a:lnTo>
                    <a:pt x="12675912" y="527506"/>
                  </a:lnTo>
                  <a:lnTo>
                    <a:pt x="12650740" y="564797"/>
                  </a:lnTo>
                  <a:lnTo>
                    <a:pt x="12621117" y="598471"/>
                  </a:lnTo>
                  <a:lnTo>
                    <a:pt x="12587458" y="628110"/>
                  </a:lnTo>
                  <a:lnTo>
                    <a:pt x="12550182" y="653297"/>
                  </a:lnTo>
                  <a:lnTo>
                    <a:pt x="12509704" y="673613"/>
                  </a:lnTo>
                  <a:lnTo>
                    <a:pt x="12466441" y="688642"/>
                  </a:lnTo>
                  <a:lnTo>
                    <a:pt x="12420811" y="697966"/>
                  </a:lnTo>
                  <a:lnTo>
                    <a:pt x="12373229" y="701166"/>
                  </a:lnTo>
                  <a:lnTo>
                    <a:pt x="261658" y="701166"/>
                  </a:lnTo>
                  <a:lnTo>
                    <a:pt x="214089" y="697966"/>
                  </a:lnTo>
                  <a:lnTo>
                    <a:pt x="168466" y="688642"/>
                  </a:lnTo>
                  <a:lnTo>
                    <a:pt x="125205" y="673613"/>
                  </a:lnTo>
                  <a:lnTo>
                    <a:pt x="84725" y="653297"/>
                  </a:lnTo>
                  <a:lnTo>
                    <a:pt x="47443" y="628110"/>
                  </a:lnTo>
                  <a:lnTo>
                    <a:pt x="13776" y="598471"/>
                  </a:lnTo>
                  <a:lnTo>
                    <a:pt x="0" y="582816"/>
                  </a:lnTo>
                </a:path>
              </a:pathLst>
            </a:custGeom>
            <a:ln w="285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939795" y="0"/>
              <a:ext cx="6787896" cy="912876"/>
            </a:xfrm>
            <a:prstGeom prst="rect">
              <a:avLst/>
            </a:prstGeom>
          </p:spPr>
        </p:pic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3210814" y="19939"/>
            <a:ext cx="62115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dirty="0">
                <a:solidFill>
                  <a:srgbClr val="FFFFFF"/>
                </a:solidFill>
                <a:latin typeface="Times New Roman"/>
                <a:cs typeface="Times New Roman"/>
              </a:rPr>
              <a:t>HABERLEŞME </a:t>
            </a:r>
            <a:r>
              <a:rPr sz="3600" b="1" spc="-10" dirty="0">
                <a:solidFill>
                  <a:srgbClr val="FFFFFF"/>
                </a:solidFill>
                <a:latin typeface="Times New Roman"/>
                <a:cs typeface="Times New Roman"/>
              </a:rPr>
              <a:t>SİSTEMLERİ</a:t>
            </a:r>
            <a:endParaRPr sz="3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66800" y="914400"/>
            <a:ext cx="10439385" cy="5427776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5468873" y="3011170"/>
            <a:ext cx="41148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755" dirty="0">
                <a:latin typeface="Calibri"/>
                <a:cs typeface="Calibri"/>
              </a:rPr>
              <a:t>I</a:t>
            </a:r>
            <a:r>
              <a:rPr sz="3500" b="1" spc="-240" dirty="0">
                <a:latin typeface="Calibri"/>
                <a:cs typeface="Calibri"/>
              </a:rPr>
              <a:t>I</a:t>
            </a:r>
            <a:r>
              <a:rPr sz="3600" b="1" spc="-1725" dirty="0">
                <a:latin typeface="Calibri"/>
                <a:cs typeface="Calibri"/>
              </a:rPr>
              <a:t>P</a:t>
            </a:r>
            <a:r>
              <a:rPr sz="3500" b="1" spc="-25" dirty="0">
                <a:latin typeface="Calibri"/>
                <a:cs typeface="Calibri"/>
              </a:rPr>
              <a:t>P</a:t>
            </a:r>
            <a:endParaRPr sz="35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731516" y="2821432"/>
            <a:ext cx="5336540" cy="1551305"/>
            <a:chOff x="2731516" y="2821432"/>
            <a:chExt cx="5336540" cy="1551305"/>
          </a:xfrm>
        </p:grpSpPr>
        <p:sp>
          <p:nvSpPr>
            <p:cNvPr id="5" name="object 5"/>
            <p:cNvSpPr/>
            <p:nvPr/>
          </p:nvSpPr>
          <p:spPr>
            <a:xfrm>
              <a:off x="5965825" y="2821432"/>
              <a:ext cx="2102485" cy="504825"/>
            </a:xfrm>
            <a:custGeom>
              <a:avLst/>
              <a:gdLst/>
              <a:ahLst/>
              <a:cxnLst/>
              <a:rect l="l" t="t" r="r" b="b"/>
              <a:pathLst>
                <a:path w="2102484" h="504825">
                  <a:moveTo>
                    <a:pt x="2055749" y="0"/>
                  </a:moveTo>
                  <a:lnTo>
                    <a:pt x="1017143" y="226440"/>
                  </a:lnTo>
                  <a:lnTo>
                    <a:pt x="994918" y="175894"/>
                  </a:lnTo>
                  <a:lnTo>
                    <a:pt x="0" y="504825"/>
                  </a:lnTo>
                  <a:lnTo>
                    <a:pt x="1085977" y="380110"/>
                  </a:lnTo>
                  <a:lnTo>
                    <a:pt x="1063752" y="328929"/>
                  </a:lnTo>
                  <a:lnTo>
                    <a:pt x="2102230" y="102488"/>
                  </a:lnTo>
                  <a:lnTo>
                    <a:pt x="2055749" y="0"/>
                  </a:lnTo>
                  <a:close/>
                </a:path>
              </a:pathLst>
            </a:custGeom>
            <a:solidFill>
              <a:srgbClr val="0347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731516" y="2962783"/>
              <a:ext cx="2496820" cy="332105"/>
            </a:xfrm>
            <a:custGeom>
              <a:avLst/>
              <a:gdLst/>
              <a:ahLst/>
              <a:cxnLst/>
              <a:rect l="l" t="t" r="r" b="b"/>
              <a:pathLst>
                <a:path w="2496820" h="332104">
                  <a:moveTo>
                    <a:pt x="25400" y="0"/>
                  </a:moveTo>
                  <a:lnTo>
                    <a:pt x="0" y="122936"/>
                  </a:lnTo>
                  <a:lnTo>
                    <a:pt x="1241551" y="257047"/>
                  </a:lnTo>
                  <a:lnTo>
                    <a:pt x="1228344" y="319786"/>
                  </a:lnTo>
                  <a:lnTo>
                    <a:pt x="2496566" y="331724"/>
                  </a:lnTo>
                  <a:lnTo>
                    <a:pt x="1279270" y="72897"/>
                  </a:lnTo>
                  <a:lnTo>
                    <a:pt x="1267079" y="134112"/>
                  </a:lnTo>
                  <a:lnTo>
                    <a:pt x="25400" y="0"/>
                  </a:lnTo>
                  <a:close/>
                </a:path>
              </a:pathLst>
            </a:custGeom>
            <a:solidFill>
              <a:srgbClr val="93AC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717290" y="3489706"/>
              <a:ext cx="1794510" cy="878205"/>
            </a:xfrm>
            <a:custGeom>
              <a:avLst/>
              <a:gdLst/>
              <a:ahLst/>
              <a:cxnLst/>
              <a:rect l="l" t="t" r="r" b="b"/>
              <a:pathLst>
                <a:path w="1794510" h="878204">
                  <a:moveTo>
                    <a:pt x="1794383" y="0"/>
                  </a:moveTo>
                  <a:lnTo>
                    <a:pt x="769238" y="387731"/>
                  </a:lnTo>
                  <a:lnTo>
                    <a:pt x="855852" y="408051"/>
                  </a:lnTo>
                  <a:lnTo>
                    <a:pt x="0" y="836041"/>
                  </a:lnTo>
                  <a:lnTo>
                    <a:pt x="173355" y="877824"/>
                  </a:lnTo>
                  <a:lnTo>
                    <a:pt x="1026540" y="449326"/>
                  </a:lnTo>
                  <a:lnTo>
                    <a:pt x="1113282" y="470662"/>
                  </a:lnTo>
                  <a:lnTo>
                    <a:pt x="1794383" y="0"/>
                  </a:lnTo>
                  <a:close/>
                </a:path>
              </a:pathLst>
            </a:custGeom>
            <a:solidFill>
              <a:srgbClr val="6A002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717290" y="3489706"/>
              <a:ext cx="1794510" cy="878205"/>
            </a:xfrm>
            <a:custGeom>
              <a:avLst/>
              <a:gdLst/>
              <a:ahLst/>
              <a:cxnLst/>
              <a:rect l="l" t="t" r="r" b="b"/>
              <a:pathLst>
                <a:path w="1794510" h="878204">
                  <a:moveTo>
                    <a:pt x="769238" y="387731"/>
                  </a:moveTo>
                  <a:lnTo>
                    <a:pt x="855852" y="408051"/>
                  </a:lnTo>
                  <a:lnTo>
                    <a:pt x="0" y="836041"/>
                  </a:lnTo>
                  <a:lnTo>
                    <a:pt x="173355" y="877824"/>
                  </a:lnTo>
                  <a:lnTo>
                    <a:pt x="1026540" y="449326"/>
                  </a:lnTo>
                  <a:lnTo>
                    <a:pt x="1113282" y="470662"/>
                  </a:lnTo>
                  <a:lnTo>
                    <a:pt x="1794383" y="0"/>
                  </a:lnTo>
                  <a:lnTo>
                    <a:pt x="769238" y="387731"/>
                  </a:lnTo>
                  <a:close/>
                </a:path>
              </a:pathLst>
            </a:custGeom>
            <a:ln w="9525">
              <a:solidFill>
                <a:srgbClr val="6A002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4040251" y="2009394"/>
            <a:ext cx="1293749" cy="838050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62865" indent="-50800">
              <a:lnSpc>
                <a:spcPct val="100000"/>
              </a:lnSpc>
              <a:spcBef>
                <a:spcPts val="365"/>
              </a:spcBef>
            </a:pPr>
            <a:r>
              <a:rPr sz="1800" b="1" spc="-10" dirty="0">
                <a:latin typeface="Calibri"/>
                <a:cs typeface="Calibri"/>
              </a:rPr>
              <a:t>Hareketlilik</a:t>
            </a:r>
            <a:endParaRPr sz="1800">
              <a:latin typeface="Calibri"/>
              <a:cs typeface="Calibri"/>
            </a:endParaRPr>
          </a:p>
          <a:p>
            <a:pPr marL="144780" marR="40005" indent="-82550">
              <a:lnSpc>
                <a:spcPct val="72400"/>
              </a:lnSpc>
              <a:spcBef>
                <a:spcPts val="860"/>
              </a:spcBef>
            </a:pPr>
            <a:r>
              <a:rPr sz="1800" b="1" spc="-10">
                <a:latin typeface="Calibri"/>
                <a:cs typeface="Calibri"/>
              </a:rPr>
              <a:t>Yüksek</a:t>
            </a:r>
            <a:r>
              <a:rPr sz="1800" b="1" spc="-85">
                <a:latin typeface="Calibri"/>
                <a:cs typeface="Calibri"/>
              </a:rPr>
              <a:t> </a:t>
            </a:r>
            <a:r>
              <a:rPr lang="tr-TR" b="1" spc="-25" dirty="0">
                <a:latin typeface="Calibri"/>
                <a:cs typeface="Calibri"/>
              </a:rPr>
              <a:t>h</a:t>
            </a:r>
            <a:r>
              <a:rPr sz="1800" b="1" spc="-25" smtClean="0">
                <a:latin typeface="Calibri"/>
                <a:cs typeface="Calibri"/>
              </a:rPr>
              <a:t>ız</a:t>
            </a:r>
            <a:r>
              <a:rPr lang="tr-TR" sz="1800" b="1" spc="-25" dirty="0" err="1" smtClean="0">
                <a:latin typeface="Calibri"/>
                <a:cs typeface="Calibri"/>
              </a:rPr>
              <a:t>lı</a:t>
            </a:r>
            <a:r>
              <a:rPr sz="1800" b="1" spc="-25" smtClean="0">
                <a:latin typeface="Calibri"/>
                <a:cs typeface="Calibri"/>
              </a:rPr>
              <a:t> </a:t>
            </a:r>
            <a:r>
              <a:rPr sz="1800" b="1" spc="-10" dirty="0">
                <a:latin typeface="Calibri"/>
                <a:cs typeface="Calibri"/>
              </a:rPr>
              <a:t>servisler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075046" y="4084791"/>
            <a:ext cx="1107440" cy="843280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52069" indent="-40005">
              <a:lnSpc>
                <a:spcPct val="100000"/>
              </a:lnSpc>
              <a:spcBef>
                <a:spcPts val="375"/>
              </a:spcBef>
            </a:pPr>
            <a:r>
              <a:rPr sz="1800" b="1" spc="-10" dirty="0">
                <a:latin typeface="Calibri"/>
                <a:cs typeface="Calibri"/>
              </a:rPr>
              <a:t>Hareketlilik</a:t>
            </a:r>
            <a:endParaRPr sz="1800">
              <a:latin typeface="Calibri"/>
              <a:cs typeface="Calibri"/>
            </a:endParaRPr>
          </a:p>
          <a:p>
            <a:pPr marL="149860" marR="29845" indent="-97790">
              <a:lnSpc>
                <a:spcPct val="72300"/>
              </a:lnSpc>
              <a:spcBef>
                <a:spcPts val="875"/>
              </a:spcBef>
            </a:pPr>
            <a:r>
              <a:rPr sz="1800" b="1" dirty="0">
                <a:latin typeface="Calibri"/>
                <a:cs typeface="Calibri"/>
              </a:rPr>
              <a:t>Geniş</a:t>
            </a:r>
            <a:r>
              <a:rPr sz="1800" b="1" spc="-50" dirty="0">
                <a:latin typeface="Calibri"/>
                <a:cs typeface="Calibri"/>
              </a:rPr>
              <a:t> </a:t>
            </a:r>
            <a:r>
              <a:rPr sz="1800" b="1" spc="-20" dirty="0">
                <a:latin typeface="Calibri"/>
                <a:cs typeface="Calibri"/>
              </a:rPr>
              <a:t>bant </a:t>
            </a:r>
            <a:r>
              <a:rPr sz="1800" b="1" spc="-10" dirty="0">
                <a:latin typeface="Calibri"/>
                <a:cs typeface="Calibri"/>
              </a:rPr>
              <a:t>servisler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8739" y="4430014"/>
            <a:ext cx="3957320" cy="1864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49580" algn="ctr">
              <a:lnSpc>
                <a:spcPts val="3820"/>
              </a:lnSpc>
              <a:spcBef>
                <a:spcPts val="100"/>
              </a:spcBef>
            </a:pPr>
            <a:r>
              <a:rPr sz="3300" spc="-10" dirty="0">
                <a:latin typeface="Calibri"/>
                <a:cs typeface="Calibri"/>
              </a:rPr>
              <a:t>Telekomünikasyon</a:t>
            </a:r>
            <a:endParaRPr sz="3300">
              <a:latin typeface="Calibri"/>
              <a:cs typeface="Calibri"/>
            </a:endParaRPr>
          </a:p>
          <a:p>
            <a:pPr marL="238125" indent="-225425">
              <a:lnSpc>
                <a:spcPts val="2020"/>
              </a:lnSpc>
              <a:buChar char="•"/>
              <a:tabLst>
                <a:tab pos="238125" algn="l"/>
              </a:tabLst>
            </a:pPr>
            <a:r>
              <a:rPr sz="1800" spc="-10" dirty="0">
                <a:latin typeface="Arial"/>
                <a:cs typeface="Arial"/>
              </a:rPr>
              <a:t>Hareketlilik</a:t>
            </a:r>
            <a:endParaRPr sz="1800">
              <a:latin typeface="Arial"/>
              <a:cs typeface="Arial"/>
            </a:endParaRPr>
          </a:p>
          <a:p>
            <a:pPr marL="238125" indent="-225425">
              <a:lnSpc>
                <a:spcPct val="100000"/>
              </a:lnSpc>
              <a:buChar char="•"/>
              <a:tabLst>
                <a:tab pos="238125" algn="l"/>
              </a:tabLst>
            </a:pPr>
            <a:r>
              <a:rPr sz="1800" dirty="0">
                <a:latin typeface="Arial"/>
                <a:cs typeface="Arial"/>
              </a:rPr>
              <a:t>Internet</a:t>
            </a:r>
            <a:r>
              <a:rPr sz="1800" spc="-4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üzerinden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telefon</a:t>
            </a:r>
            <a:r>
              <a:rPr sz="1800" spc="-3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görüşmesi</a:t>
            </a:r>
            <a:endParaRPr sz="1800">
              <a:latin typeface="Arial"/>
              <a:cs typeface="Arial"/>
            </a:endParaRPr>
          </a:p>
          <a:p>
            <a:pPr marL="238125" marR="765175" indent="-226060">
              <a:lnSpc>
                <a:spcPct val="100000"/>
              </a:lnSpc>
              <a:buChar char="•"/>
              <a:tabLst>
                <a:tab pos="238125" algn="l"/>
              </a:tabLst>
            </a:pPr>
            <a:r>
              <a:rPr sz="1800" dirty="0">
                <a:latin typeface="Arial"/>
                <a:cs typeface="Arial"/>
              </a:rPr>
              <a:t>Devre</a:t>
            </a:r>
            <a:r>
              <a:rPr sz="1800" spc="-5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anahtarlamadan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paket anahtarlamaya</a:t>
            </a:r>
            <a:endParaRPr sz="1800">
              <a:latin typeface="Arial"/>
              <a:cs typeface="Arial"/>
            </a:endParaRPr>
          </a:p>
          <a:p>
            <a:pPr marL="238125" indent="-225425">
              <a:lnSpc>
                <a:spcPct val="100000"/>
              </a:lnSpc>
              <a:buChar char="•"/>
              <a:tabLst>
                <a:tab pos="238125" algn="l"/>
              </a:tabLst>
            </a:pPr>
            <a:r>
              <a:rPr sz="1800">
                <a:latin typeface="Arial"/>
                <a:cs typeface="Arial"/>
              </a:rPr>
              <a:t>Geniş</a:t>
            </a:r>
            <a:r>
              <a:rPr sz="1800" spc="-30">
                <a:latin typeface="Arial"/>
                <a:cs typeface="Arial"/>
              </a:rPr>
              <a:t> </a:t>
            </a:r>
            <a:r>
              <a:rPr sz="1800" smtClean="0">
                <a:latin typeface="Arial"/>
                <a:cs typeface="Arial"/>
              </a:rPr>
              <a:t>bant</a:t>
            </a:r>
            <a:r>
              <a:rPr lang="tr-TR" sz="1800" dirty="0" smtClean="0">
                <a:latin typeface="Arial"/>
                <a:cs typeface="Arial"/>
              </a:rPr>
              <a:t> –</a:t>
            </a:r>
            <a:r>
              <a:rPr lang="tr-TR" sz="1800" dirty="0" err="1" smtClean="0">
                <a:latin typeface="Arial"/>
                <a:cs typeface="Arial"/>
              </a:rPr>
              <a:t>broadband</a:t>
            </a:r>
            <a:r>
              <a:rPr lang="tr-TR" sz="1800" dirty="0" smtClean="0">
                <a:latin typeface="Arial"/>
                <a:cs typeface="Arial"/>
              </a:rPr>
              <a:t>-</a:t>
            </a:r>
            <a:r>
              <a:rPr sz="1800" spc="-15" smtClean="0">
                <a:latin typeface="Arial"/>
                <a:cs typeface="Arial"/>
              </a:rPr>
              <a:t> </a:t>
            </a:r>
            <a:r>
              <a:rPr sz="1800" spc="-20" dirty="0">
                <a:latin typeface="Arial"/>
                <a:cs typeface="Arial"/>
              </a:rPr>
              <a:t>veri</a:t>
            </a:r>
            <a:endParaRPr sz="18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62178" y="1121345"/>
            <a:ext cx="2232025" cy="2136482"/>
          </a:xfrm>
          <a:prstGeom prst="rect">
            <a:avLst/>
          </a:prstGeom>
        </p:spPr>
        <p:txBody>
          <a:bodyPr vert="horz" wrap="square" lIns="0" tIns="205740" rIns="0" bIns="0" rtlCol="0">
            <a:spAutoFit/>
          </a:bodyPr>
          <a:lstStyle/>
          <a:p>
            <a:pPr marL="483234">
              <a:lnSpc>
                <a:spcPct val="100000"/>
              </a:lnSpc>
              <a:spcBef>
                <a:spcPts val="1620"/>
              </a:spcBef>
            </a:pPr>
            <a:r>
              <a:rPr sz="2700" b="1" spc="-10" dirty="0">
                <a:latin typeface="Calibri"/>
                <a:cs typeface="Calibri"/>
              </a:rPr>
              <a:t>Bilgisayar</a:t>
            </a:r>
            <a:endParaRPr sz="2700" dirty="0">
              <a:latin typeface="Calibri"/>
              <a:cs typeface="Calibri"/>
            </a:endParaRPr>
          </a:p>
          <a:p>
            <a:pPr marL="238125" indent="-225425">
              <a:lnSpc>
                <a:spcPct val="100000"/>
              </a:lnSpc>
              <a:spcBef>
                <a:spcPts val="1015"/>
              </a:spcBef>
              <a:buChar char="•"/>
              <a:tabLst>
                <a:tab pos="238125" algn="l"/>
              </a:tabLst>
            </a:pPr>
            <a:r>
              <a:rPr sz="1800" dirty="0">
                <a:latin typeface="Arial"/>
                <a:cs typeface="Arial"/>
              </a:rPr>
              <a:t>Internet</a:t>
            </a:r>
            <a:r>
              <a:rPr sz="1800" spc="-45" dirty="0">
                <a:latin typeface="Arial"/>
                <a:cs typeface="Arial"/>
              </a:rPr>
              <a:t> </a:t>
            </a:r>
            <a:r>
              <a:rPr sz="1800" spc="-10" dirty="0" err="1" smtClean="0">
                <a:latin typeface="Arial"/>
                <a:cs typeface="Arial"/>
              </a:rPr>
              <a:t>erişim</a:t>
            </a:r>
            <a:r>
              <a:rPr lang="tr-TR" spc="-10" dirty="0">
                <a:latin typeface="Arial"/>
                <a:cs typeface="Arial"/>
              </a:rPr>
              <a:t>i</a:t>
            </a:r>
            <a:endParaRPr sz="1800" dirty="0">
              <a:latin typeface="Arial"/>
              <a:cs typeface="Arial"/>
            </a:endParaRPr>
          </a:p>
          <a:p>
            <a:pPr marL="238125" indent="-225425">
              <a:lnSpc>
                <a:spcPct val="100000"/>
              </a:lnSpc>
              <a:spcBef>
                <a:spcPts val="5"/>
              </a:spcBef>
              <a:buChar char="•"/>
              <a:tabLst>
                <a:tab pos="238125" algn="l"/>
              </a:tabLst>
            </a:pPr>
            <a:r>
              <a:rPr sz="1800" dirty="0">
                <a:latin typeface="Arial"/>
                <a:cs typeface="Arial"/>
              </a:rPr>
              <a:t>Intranet</a:t>
            </a:r>
            <a:r>
              <a:rPr sz="1800" spc="-45" dirty="0">
                <a:latin typeface="Arial"/>
                <a:cs typeface="Arial"/>
              </a:rPr>
              <a:t> </a:t>
            </a:r>
            <a:r>
              <a:rPr sz="1800" spc="-10" dirty="0" err="1" smtClean="0">
                <a:latin typeface="Arial"/>
                <a:cs typeface="Arial"/>
              </a:rPr>
              <a:t>erişim</a:t>
            </a:r>
            <a:r>
              <a:rPr sz="1800" spc="-10" dirty="0" smtClean="0">
                <a:latin typeface="Arial"/>
                <a:cs typeface="Arial"/>
              </a:rPr>
              <a:t>/ERP</a:t>
            </a:r>
            <a:endParaRPr sz="1800" dirty="0">
              <a:latin typeface="Arial"/>
              <a:cs typeface="Arial"/>
            </a:endParaRPr>
          </a:p>
          <a:p>
            <a:pPr marL="238125" indent="-225425">
              <a:lnSpc>
                <a:spcPct val="100000"/>
              </a:lnSpc>
              <a:buChar char="•"/>
              <a:tabLst>
                <a:tab pos="238125" algn="l"/>
              </a:tabLst>
            </a:pPr>
            <a:r>
              <a:rPr sz="1800" spc="-10" dirty="0">
                <a:latin typeface="Arial"/>
                <a:cs typeface="Arial"/>
              </a:rPr>
              <a:t>E-</a:t>
            </a:r>
            <a:r>
              <a:rPr sz="1800" spc="-20" dirty="0">
                <a:latin typeface="Arial"/>
                <a:cs typeface="Arial"/>
              </a:rPr>
              <a:t>mail</a:t>
            </a:r>
            <a:endParaRPr sz="1800" dirty="0">
              <a:latin typeface="Arial"/>
              <a:cs typeface="Arial"/>
            </a:endParaRPr>
          </a:p>
          <a:p>
            <a:pPr marL="238125" indent="-225425">
              <a:lnSpc>
                <a:spcPct val="100000"/>
              </a:lnSpc>
              <a:buChar char="•"/>
              <a:tabLst>
                <a:tab pos="238125" algn="l"/>
              </a:tabLst>
            </a:pPr>
            <a:r>
              <a:rPr sz="1800" dirty="0">
                <a:latin typeface="Arial"/>
                <a:cs typeface="Arial"/>
              </a:rPr>
              <a:t>E-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Eğitim</a:t>
            </a:r>
            <a:endParaRPr sz="1800" dirty="0">
              <a:latin typeface="Arial"/>
              <a:cs typeface="Arial"/>
            </a:endParaRPr>
          </a:p>
          <a:p>
            <a:pPr marL="238125" indent="-225425">
              <a:lnSpc>
                <a:spcPct val="100000"/>
              </a:lnSpc>
              <a:buChar char="•"/>
              <a:tabLst>
                <a:tab pos="238125" algn="l"/>
              </a:tabLst>
            </a:pPr>
            <a:r>
              <a:rPr sz="1800" dirty="0">
                <a:latin typeface="Arial"/>
                <a:cs typeface="Arial"/>
              </a:rPr>
              <a:t>E-</a:t>
            </a:r>
            <a:r>
              <a:rPr sz="1800" spc="-50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Ticaret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243953" y="1291209"/>
            <a:ext cx="4028440" cy="268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14984" algn="ctr">
              <a:lnSpc>
                <a:spcPct val="100000"/>
              </a:lnSpc>
              <a:spcBef>
                <a:spcPts val="100"/>
              </a:spcBef>
            </a:pPr>
            <a:r>
              <a:rPr sz="3300" dirty="0">
                <a:latin typeface="Calibri"/>
                <a:cs typeface="Calibri"/>
              </a:rPr>
              <a:t>Kitle</a:t>
            </a:r>
            <a:r>
              <a:rPr sz="3300" spc="-65" dirty="0">
                <a:latin typeface="Calibri"/>
                <a:cs typeface="Calibri"/>
              </a:rPr>
              <a:t> </a:t>
            </a:r>
            <a:r>
              <a:rPr sz="3300" dirty="0">
                <a:latin typeface="Calibri"/>
                <a:cs typeface="Calibri"/>
              </a:rPr>
              <a:t>İletişim</a:t>
            </a:r>
            <a:r>
              <a:rPr sz="3300" spc="-55" dirty="0">
                <a:latin typeface="Calibri"/>
                <a:cs typeface="Calibri"/>
              </a:rPr>
              <a:t> </a:t>
            </a:r>
            <a:r>
              <a:rPr sz="3300" spc="-10" dirty="0">
                <a:latin typeface="Calibri"/>
                <a:cs typeface="Calibri"/>
              </a:rPr>
              <a:t>Araçları</a:t>
            </a:r>
            <a:endParaRPr sz="3300">
              <a:latin typeface="Calibri"/>
              <a:cs typeface="Calibri"/>
            </a:endParaRPr>
          </a:p>
          <a:p>
            <a:pPr marL="616585" indent="-225425">
              <a:lnSpc>
                <a:spcPct val="100000"/>
              </a:lnSpc>
              <a:spcBef>
                <a:spcPts val="80"/>
              </a:spcBef>
              <a:buChar char="•"/>
              <a:tabLst>
                <a:tab pos="616585" algn="l"/>
              </a:tabLst>
            </a:pPr>
            <a:r>
              <a:rPr sz="1800" dirty="0">
                <a:latin typeface="Arial"/>
                <a:cs typeface="Arial"/>
              </a:rPr>
              <a:t>TV</a:t>
            </a:r>
            <a:r>
              <a:rPr sz="1800" spc="-5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/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Radyo</a:t>
            </a:r>
            <a:r>
              <a:rPr sz="1800" spc="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/</a:t>
            </a:r>
            <a:r>
              <a:rPr sz="1800" spc="-3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Veri</a:t>
            </a:r>
            <a:r>
              <a:rPr sz="1800" spc="-3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dağıtım</a:t>
            </a:r>
            <a:endParaRPr sz="1800">
              <a:latin typeface="Arial"/>
              <a:cs typeface="Arial"/>
            </a:endParaRPr>
          </a:p>
          <a:p>
            <a:pPr marL="616585" indent="-225425">
              <a:lnSpc>
                <a:spcPct val="100000"/>
              </a:lnSpc>
              <a:buChar char="•"/>
              <a:tabLst>
                <a:tab pos="616585" algn="l"/>
                <a:tab pos="2555240" algn="l"/>
              </a:tabLst>
            </a:pPr>
            <a:r>
              <a:rPr sz="1800" dirty="0">
                <a:latin typeface="Arial"/>
                <a:cs typeface="Arial"/>
              </a:rPr>
              <a:t>Radyo</a:t>
            </a:r>
            <a:r>
              <a:rPr sz="1800" spc="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/</a:t>
            </a:r>
            <a:r>
              <a:rPr sz="1800" spc="-4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TV</a:t>
            </a:r>
            <a:r>
              <a:rPr sz="1800" spc="-40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yayın,</a:t>
            </a:r>
            <a:r>
              <a:rPr sz="1800" dirty="0">
                <a:latin typeface="Arial"/>
                <a:cs typeface="Arial"/>
              </a:rPr>
              <a:t>	</a:t>
            </a:r>
            <a:r>
              <a:rPr sz="1800" spc="-20" dirty="0">
                <a:latin typeface="Arial"/>
                <a:cs typeface="Arial"/>
              </a:rPr>
              <a:t>Basım</a:t>
            </a:r>
            <a:endParaRPr sz="1800">
              <a:latin typeface="Arial"/>
              <a:cs typeface="Arial"/>
            </a:endParaRPr>
          </a:p>
          <a:p>
            <a:pPr marL="616585" indent="-225425">
              <a:lnSpc>
                <a:spcPct val="100000"/>
              </a:lnSpc>
              <a:buChar char="•"/>
              <a:tabLst>
                <a:tab pos="616585" algn="l"/>
              </a:tabLst>
            </a:pPr>
            <a:r>
              <a:rPr sz="1800" dirty="0">
                <a:latin typeface="Arial"/>
                <a:cs typeface="Arial"/>
              </a:rPr>
              <a:t>VHF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ve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UHF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20" dirty="0">
                <a:latin typeface="Arial"/>
                <a:cs typeface="Arial"/>
              </a:rPr>
              <a:t>radio</a:t>
            </a:r>
            <a:endParaRPr sz="1800">
              <a:latin typeface="Arial"/>
              <a:cs typeface="Arial"/>
            </a:endParaRPr>
          </a:p>
          <a:p>
            <a:pPr marL="616585" indent="-225425">
              <a:lnSpc>
                <a:spcPct val="100000"/>
              </a:lnSpc>
              <a:buChar char="•"/>
              <a:tabLst>
                <a:tab pos="616585" algn="l"/>
              </a:tabLst>
            </a:pPr>
            <a:r>
              <a:rPr sz="1800" spc="-10" dirty="0">
                <a:latin typeface="Arial"/>
                <a:cs typeface="Arial"/>
              </a:rPr>
              <a:t>Eğlence</a:t>
            </a:r>
            <a:endParaRPr sz="1800">
              <a:latin typeface="Arial"/>
              <a:cs typeface="Arial"/>
            </a:endParaRPr>
          </a:p>
          <a:p>
            <a:pPr marL="616585" indent="-225425">
              <a:lnSpc>
                <a:spcPct val="100000"/>
              </a:lnSpc>
              <a:buChar char="•"/>
              <a:tabLst>
                <a:tab pos="616585" algn="l"/>
              </a:tabLst>
            </a:pPr>
            <a:r>
              <a:rPr sz="1800" dirty="0">
                <a:latin typeface="Arial"/>
                <a:cs typeface="Arial"/>
              </a:rPr>
              <a:t>Multimedia</a:t>
            </a:r>
            <a:r>
              <a:rPr sz="1800" spc="-35" dirty="0">
                <a:latin typeface="Arial"/>
                <a:cs typeface="Arial"/>
              </a:rPr>
              <a:t> </a:t>
            </a:r>
            <a:r>
              <a:rPr sz="1800">
                <a:latin typeface="Arial"/>
                <a:cs typeface="Arial"/>
              </a:rPr>
              <a:t>bilgisi</a:t>
            </a:r>
            <a:r>
              <a:rPr sz="1800" spc="-40">
                <a:latin typeface="Arial"/>
                <a:cs typeface="Arial"/>
              </a:rPr>
              <a:t> </a:t>
            </a:r>
            <a:r>
              <a:rPr lang="tr-TR" sz="1800" spc="-40" dirty="0" smtClean="0">
                <a:latin typeface="Arial"/>
                <a:cs typeface="Arial"/>
              </a:rPr>
              <a:t>- </a:t>
            </a:r>
            <a:r>
              <a:rPr sz="1800" spc="-10" smtClean="0">
                <a:latin typeface="Arial"/>
                <a:cs typeface="Arial"/>
              </a:rPr>
              <a:t>information</a:t>
            </a:r>
            <a:endParaRPr sz="1800">
              <a:latin typeface="Arial"/>
              <a:cs typeface="Arial"/>
            </a:endParaRPr>
          </a:p>
          <a:p>
            <a:pPr marR="2913380" algn="ctr">
              <a:lnSpc>
                <a:spcPts val="2125"/>
              </a:lnSpc>
              <a:spcBef>
                <a:spcPts val="305"/>
              </a:spcBef>
            </a:pPr>
            <a:r>
              <a:rPr sz="1800" b="1" spc="-10" dirty="0">
                <a:latin typeface="Calibri"/>
                <a:cs typeface="Calibri"/>
              </a:rPr>
              <a:t>Hareketlilik</a:t>
            </a:r>
            <a:endParaRPr sz="1800">
              <a:latin typeface="Calibri"/>
              <a:cs typeface="Calibri"/>
            </a:endParaRPr>
          </a:p>
          <a:p>
            <a:pPr marL="149860" marR="3072765" indent="19050" algn="ctr">
              <a:lnSpc>
                <a:spcPct val="72300"/>
              </a:lnSpc>
              <a:spcBef>
                <a:spcPts val="565"/>
              </a:spcBef>
            </a:pPr>
            <a:r>
              <a:rPr sz="1800" b="1" spc="-10" dirty="0">
                <a:latin typeface="Calibri"/>
                <a:cs typeface="Calibri"/>
              </a:rPr>
              <a:t>Bireysel servisler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4588401" y="4460747"/>
            <a:ext cx="7952740" cy="1659889"/>
            <a:chOff x="4588401" y="4460747"/>
            <a:chExt cx="7952740" cy="1659889"/>
          </a:xfrm>
        </p:grpSpPr>
        <p:sp>
          <p:nvSpPr>
            <p:cNvPr id="15" name="object 15"/>
            <p:cNvSpPr/>
            <p:nvPr/>
          </p:nvSpPr>
          <p:spPr>
            <a:xfrm>
              <a:off x="5852795" y="5199202"/>
              <a:ext cx="5866130" cy="508000"/>
            </a:xfrm>
            <a:custGeom>
              <a:avLst/>
              <a:gdLst/>
              <a:ahLst/>
              <a:cxnLst/>
              <a:rect l="l" t="t" r="r" b="b"/>
              <a:pathLst>
                <a:path w="5866130" h="508000">
                  <a:moveTo>
                    <a:pt x="5866130" y="0"/>
                  </a:moveTo>
                  <a:lnTo>
                    <a:pt x="0" y="0"/>
                  </a:lnTo>
                  <a:lnTo>
                    <a:pt x="0" y="507936"/>
                  </a:lnTo>
                  <a:lnTo>
                    <a:pt x="5866130" y="507936"/>
                  </a:lnTo>
                  <a:lnTo>
                    <a:pt x="5866130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05827" y="4460747"/>
              <a:ext cx="2587752" cy="1659636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4588396" y="5128844"/>
              <a:ext cx="7952740" cy="434975"/>
            </a:xfrm>
            <a:custGeom>
              <a:avLst/>
              <a:gdLst/>
              <a:ahLst/>
              <a:cxnLst/>
              <a:rect l="l" t="t" r="r" b="b"/>
              <a:pathLst>
                <a:path w="7952740" h="434975">
                  <a:moveTo>
                    <a:pt x="831469" y="156210"/>
                  </a:moveTo>
                  <a:lnTo>
                    <a:pt x="823150" y="115570"/>
                  </a:lnTo>
                  <a:lnTo>
                    <a:pt x="808672" y="92710"/>
                  </a:lnTo>
                  <a:lnTo>
                    <a:pt x="801509" y="83820"/>
                  </a:lnTo>
                  <a:lnTo>
                    <a:pt x="760717" y="54610"/>
                  </a:lnTo>
                  <a:lnTo>
                    <a:pt x="714108" y="35560"/>
                  </a:lnTo>
                  <a:lnTo>
                    <a:pt x="697471" y="31750"/>
                  </a:lnTo>
                  <a:lnTo>
                    <a:pt x="679983" y="26670"/>
                  </a:lnTo>
                  <a:lnTo>
                    <a:pt x="645020" y="17780"/>
                  </a:lnTo>
                  <a:lnTo>
                    <a:pt x="627557" y="15240"/>
                  </a:lnTo>
                  <a:lnTo>
                    <a:pt x="608406" y="12700"/>
                  </a:lnTo>
                  <a:lnTo>
                    <a:pt x="590105" y="8890"/>
                  </a:lnTo>
                  <a:lnTo>
                    <a:pt x="570953" y="7620"/>
                  </a:lnTo>
                  <a:lnTo>
                    <a:pt x="565124" y="6883"/>
                  </a:lnTo>
                  <a:lnTo>
                    <a:pt x="565124" y="265430"/>
                  </a:lnTo>
                  <a:lnTo>
                    <a:pt x="553478" y="307340"/>
                  </a:lnTo>
                  <a:lnTo>
                    <a:pt x="521017" y="341630"/>
                  </a:lnTo>
                  <a:lnTo>
                    <a:pt x="498551" y="354330"/>
                  </a:lnTo>
                  <a:lnTo>
                    <a:pt x="486067" y="360680"/>
                  </a:lnTo>
                  <a:lnTo>
                    <a:pt x="472744" y="364490"/>
                  </a:lnTo>
                  <a:lnTo>
                    <a:pt x="458597" y="368300"/>
                  </a:lnTo>
                  <a:lnTo>
                    <a:pt x="444449" y="370840"/>
                  </a:lnTo>
                  <a:lnTo>
                    <a:pt x="413651" y="373380"/>
                  </a:lnTo>
                  <a:lnTo>
                    <a:pt x="411149" y="373380"/>
                  </a:lnTo>
                  <a:lnTo>
                    <a:pt x="367042" y="368300"/>
                  </a:lnTo>
                  <a:lnTo>
                    <a:pt x="317106" y="347980"/>
                  </a:lnTo>
                  <a:lnTo>
                    <a:pt x="274650" y="307340"/>
                  </a:lnTo>
                  <a:lnTo>
                    <a:pt x="263004" y="265430"/>
                  </a:lnTo>
                  <a:lnTo>
                    <a:pt x="263829" y="255270"/>
                  </a:lnTo>
                  <a:lnTo>
                    <a:pt x="287972" y="205740"/>
                  </a:lnTo>
                  <a:lnTo>
                    <a:pt x="340410" y="170180"/>
                  </a:lnTo>
                  <a:lnTo>
                    <a:pt x="381203" y="160020"/>
                  </a:lnTo>
                  <a:lnTo>
                    <a:pt x="411149" y="157480"/>
                  </a:lnTo>
                  <a:lnTo>
                    <a:pt x="413651" y="157480"/>
                  </a:lnTo>
                  <a:lnTo>
                    <a:pt x="458597" y="162560"/>
                  </a:lnTo>
                  <a:lnTo>
                    <a:pt x="498551" y="176530"/>
                  </a:lnTo>
                  <a:lnTo>
                    <a:pt x="510197" y="181610"/>
                  </a:lnTo>
                  <a:lnTo>
                    <a:pt x="546823" y="214630"/>
                  </a:lnTo>
                  <a:lnTo>
                    <a:pt x="564299" y="254000"/>
                  </a:lnTo>
                  <a:lnTo>
                    <a:pt x="565124" y="265430"/>
                  </a:lnTo>
                  <a:lnTo>
                    <a:pt x="565124" y="6883"/>
                  </a:lnTo>
                  <a:lnTo>
                    <a:pt x="550976" y="5080"/>
                  </a:lnTo>
                  <a:lnTo>
                    <a:pt x="509371" y="2540"/>
                  </a:lnTo>
                  <a:lnTo>
                    <a:pt x="490220" y="2006"/>
                  </a:lnTo>
                  <a:lnTo>
                    <a:pt x="490220" y="87630"/>
                  </a:lnTo>
                  <a:lnTo>
                    <a:pt x="490220" y="93980"/>
                  </a:lnTo>
                  <a:lnTo>
                    <a:pt x="485228" y="101600"/>
                  </a:lnTo>
                  <a:lnTo>
                    <a:pt x="477735" y="104140"/>
                  </a:lnTo>
                  <a:lnTo>
                    <a:pt x="439458" y="104140"/>
                  </a:lnTo>
                  <a:lnTo>
                    <a:pt x="430301" y="102870"/>
                  </a:lnTo>
                  <a:lnTo>
                    <a:pt x="411149" y="102870"/>
                  </a:lnTo>
                  <a:lnTo>
                    <a:pt x="397002" y="102870"/>
                  </a:lnTo>
                  <a:lnTo>
                    <a:pt x="388683" y="104140"/>
                  </a:lnTo>
                  <a:lnTo>
                    <a:pt x="353720" y="104140"/>
                  </a:lnTo>
                  <a:lnTo>
                    <a:pt x="346240" y="101600"/>
                  </a:lnTo>
                  <a:lnTo>
                    <a:pt x="342074" y="93980"/>
                  </a:lnTo>
                  <a:lnTo>
                    <a:pt x="341909" y="92710"/>
                  </a:lnTo>
                  <a:lnTo>
                    <a:pt x="341236" y="87630"/>
                  </a:lnTo>
                  <a:lnTo>
                    <a:pt x="344563" y="83820"/>
                  </a:lnTo>
                  <a:lnTo>
                    <a:pt x="486892" y="83820"/>
                  </a:lnTo>
                  <a:lnTo>
                    <a:pt x="490220" y="87630"/>
                  </a:lnTo>
                  <a:lnTo>
                    <a:pt x="490220" y="2006"/>
                  </a:lnTo>
                  <a:lnTo>
                    <a:pt x="464426" y="1270"/>
                  </a:lnTo>
                  <a:lnTo>
                    <a:pt x="440283" y="0"/>
                  </a:lnTo>
                  <a:lnTo>
                    <a:pt x="391172" y="0"/>
                  </a:lnTo>
                  <a:lnTo>
                    <a:pt x="344563" y="1270"/>
                  </a:lnTo>
                  <a:lnTo>
                    <a:pt x="280479" y="5080"/>
                  </a:lnTo>
                  <a:lnTo>
                    <a:pt x="260502" y="7620"/>
                  </a:lnTo>
                  <a:lnTo>
                    <a:pt x="241363" y="8890"/>
                  </a:lnTo>
                  <a:lnTo>
                    <a:pt x="222224" y="12700"/>
                  </a:lnTo>
                  <a:lnTo>
                    <a:pt x="186436" y="17780"/>
                  </a:lnTo>
                  <a:lnTo>
                    <a:pt x="168122" y="22860"/>
                  </a:lnTo>
                  <a:lnTo>
                    <a:pt x="150647" y="26670"/>
                  </a:lnTo>
                  <a:lnTo>
                    <a:pt x="133997" y="31750"/>
                  </a:lnTo>
                  <a:lnTo>
                    <a:pt x="116522" y="35560"/>
                  </a:lnTo>
                  <a:lnTo>
                    <a:pt x="69913" y="54610"/>
                  </a:lnTo>
                  <a:lnTo>
                    <a:pt x="29133" y="83820"/>
                  </a:lnTo>
                  <a:lnTo>
                    <a:pt x="3327" y="130810"/>
                  </a:lnTo>
                  <a:lnTo>
                    <a:pt x="0" y="156210"/>
                  </a:lnTo>
                  <a:lnTo>
                    <a:pt x="825" y="165100"/>
                  </a:lnTo>
                  <a:lnTo>
                    <a:pt x="31623" y="191770"/>
                  </a:lnTo>
                  <a:lnTo>
                    <a:pt x="54102" y="195580"/>
                  </a:lnTo>
                  <a:lnTo>
                    <a:pt x="84061" y="195580"/>
                  </a:lnTo>
                  <a:lnTo>
                    <a:pt x="114858" y="191770"/>
                  </a:lnTo>
                  <a:lnTo>
                    <a:pt x="124841" y="189230"/>
                  </a:lnTo>
                  <a:lnTo>
                    <a:pt x="135661" y="187960"/>
                  </a:lnTo>
                  <a:lnTo>
                    <a:pt x="178943" y="175260"/>
                  </a:lnTo>
                  <a:lnTo>
                    <a:pt x="218059" y="152400"/>
                  </a:lnTo>
                  <a:lnTo>
                    <a:pt x="228879" y="134620"/>
                  </a:lnTo>
                  <a:lnTo>
                    <a:pt x="228041" y="130810"/>
                  </a:lnTo>
                  <a:lnTo>
                    <a:pt x="223888" y="121920"/>
                  </a:lnTo>
                  <a:lnTo>
                    <a:pt x="219735" y="109220"/>
                  </a:lnTo>
                  <a:lnTo>
                    <a:pt x="218059" y="99060"/>
                  </a:lnTo>
                  <a:lnTo>
                    <a:pt x="222224" y="92710"/>
                  </a:lnTo>
                  <a:lnTo>
                    <a:pt x="229704" y="92710"/>
                  </a:lnTo>
                  <a:lnTo>
                    <a:pt x="235534" y="95250"/>
                  </a:lnTo>
                  <a:lnTo>
                    <a:pt x="239699" y="101600"/>
                  </a:lnTo>
                  <a:lnTo>
                    <a:pt x="242201" y="111760"/>
                  </a:lnTo>
                  <a:lnTo>
                    <a:pt x="243039" y="127000"/>
                  </a:lnTo>
                  <a:lnTo>
                    <a:pt x="241363" y="142240"/>
                  </a:lnTo>
                  <a:lnTo>
                    <a:pt x="223888" y="180340"/>
                  </a:lnTo>
                  <a:lnTo>
                    <a:pt x="191427" y="209550"/>
                  </a:lnTo>
                  <a:lnTo>
                    <a:pt x="179768" y="219710"/>
                  </a:lnTo>
                  <a:lnTo>
                    <a:pt x="148145" y="246380"/>
                  </a:lnTo>
                  <a:lnTo>
                    <a:pt x="114020" y="293370"/>
                  </a:lnTo>
                  <a:lnTo>
                    <a:pt x="93218" y="330200"/>
                  </a:lnTo>
                  <a:lnTo>
                    <a:pt x="79070" y="377190"/>
                  </a:lnTo>
                  <a:lnTo>
                    <a:pt x="79895" y="391160"/>
                  </a:lnTo>
                  <a:lnTo>
                    <a:pt x="118186" y="417830"/>
                  </a:lnTo>
                  <a:lnTo>
                    <a:pt x="137325" y="419100"/>
                  </a:lnTo>
                  <a:lnTo>
                    <a:pt x="411149" y="419100"/>
                  </a:lnTo>
                  <a:lnTo>
                    <a:pt x="694143" y="419100"/>
                  </a:lnTo>
                  <a:lnTo>
                    <a:pt x="739089" y="410210"/>
                  </a:lnTo>
                  <a:lnTo>
                    <a:pt x="751573" y="377190"/>
                  </a:lnTo>
                  <a:lnTo>
                    <a:pt x="749058" y="359410"/>
                  </a:lnTo>
                  <a:lnTo>
                    <a:pt x="728268" y="312420"/>
                  </a:lnTo>
                  <a:lnTo>
                    <a:pt x="693305" y="259080"/>
                  </a:lnTo>
                  <a:lnTo>
                    <a:pt x="662508" y="228600"/>
                  </a:lnTo>
                  <a:lnTo>
                    <a:pt x="650862" y="219710"/>
                  </a:lnTo>
                  <a:lnTo>
                    <a:pt x="639203" y="209550"/>
                  </a:lnTo>
                  <a:lnTo>
                    <a:pt x="606742" y="180340"/>
                  </a:lnTo>
                  <a:lnTo>
                    <a:pt x="589267" y="142240"/>
                  </a:lnTo>
                  <a:lnTo>
                    <a:pt x="588441" y="127000"/>
                  </a:lnTo>
                  <a:lnTo>
                    <a:pt x="588441" y="111760"/>
                  </a:lnTo>
                  <a:lnTo>
                    <a:pt x="590308" y="104140"/>
                  </a:lnTo>
                  <a:lnTo>
                    <a:pt x="590931" y="101600"/>
                  </a:lnTo>
                  <a:lnTo>
                    <a:pt x="595096" y="95250"/>
                  </a:lnTo>
                  <a:lnTo>
                    <a:pt x="600925" y="92710"/>
                  </a:lnTo>
                  <a:lnTo>
                    <a:pt x="608406" y="92710"/>
                  </a:lnTo>
                  <a:lnTo>
                    <a:pt x="612571" y="99060"/>
                  </a:lnTo>
                  <a:lnTo>
                    <a:pt x="610895" y="109220"/>
                  </a:lnTo>
                  <a:lnTo>
                    <a:pt x="606742" y="121920"/>
                  </a:lnTo>
                  <a:lnTo>
                    <a:pt x="602589" y="130810"/>
                  </a:lnTo>
                  <a:lnTo>
                    <a:pt x="601751" y="134620"/>
                  </a:lnTo>
                  <a:lnTo>
                    <a:pt x="634199" y="167640"/>
                  </a:lnTo>
                  <a:lnTo>
                    <a:pt x="685812" y="185420"/>
                  </a:lnTo>
                  <a:lnTo>
                    <a:pt x="705789" y="189230"/>
                  </a:lnTo>
                  <a:lnTo>
                    <a:pt x="715784" y="191770"/>
                  </a:lnTo>
                  <a:lnTo>
                    <a:pt x="747395" y="195580"/>
                  </a:lnTo>
                  <a:lnTo>
                    <a:pt x="776541" y="195580"/>
                  </a:lnTo>
                  <a:lnTo>
                    <a:pt x="816483" y="185420"/>
                  </a:lnTo>
                  <a:lnTo>
                    <a:pt x="830630" y="165100"/>
                  </a:lnTo>
                  <a:lnTo>
                    <a:pt x="831469" y="156210"/>
                  </a:lnTo>
                  <a:close/>
                </a:path>
                <a:path w="7952740" h="434975">
                  <a:moveTo>
                    <a:pt x="7952740" y="172085"/>
                  </a:moveTo>
                  <a:lnTo>
                    <a:pt x="7944421" y="131445"/>
                  </a:lnTo>
                  <a:lnTo>
                    <a:pt x="7929943" y="108585"/>
                  </a:lnTo>
                  <a:lnTo>
                    <a:pt x="7922781" y="99695"/>
                  </a:lnTo>
                  <a:lnTo>
                    <a:pt x="7881988" y="70485"/>
                  </a:lnTo>
                  <a:lnTo>
                    <a:pt x="7835379" y="51435"/>
                  </a:lnTo>
                  <a:lnTo>
                    <a:pt x="7818742" y="47625"/>
                  </a:lnTo>
                  <a:lnTo>
                    <a:pt x="7801254" y="42545"/>
                  </a:lnTo>
                  <a:lnTo>
                    <a:pt x="7766291" y="33655"/>
                  </a:lnTo>
                  <a:lnTo>
                    <a:pt x="7748829" y="31115"/>
                  </a:lnTo>
                  <a:lnTo>
                    <a:pt x="7729677" y="28575"/>
                  </a:lnTo>
                  <a:lnTo>
                    <a:pt x="7711376" y="24765"/>
                  </a:lnTo>
                  <a:lnTo>
                    <a:pt x="7692225" y="23495"/>
                  </a:lnTo>
                  <a:lnTo>
                    <a:pt x="7686395" y="22758"/>
                  </a:lnTo>
                  <a:lnTo>
                    <a:pt x="7686395" y="281305"/>
                  </a:lnTo>
                  <a:lnTo>
                    <a:pt x="7674750" y="323215"/>
                  </a:lnTo>
                  <a:lnTo>
                    <a:pt x="7642288" y="357505"/>
                  </a:lnTo>
                  <a:lnTo>
                    <a:pt x="7619822" y="370205"/>
                  </a:lnTo>
                  <a:lnTo>
                    <a:pt x="7607338" y="376555"/>
                  </a:lnTo>
                  <a:lnTo>
                    <a:pt x="7594016" y="380365"/>
                  </a:lnTo>
                  <a:lnTo>
                    <a:pt x="7579868" y="384175"/>
                  </a:lnTo>
                  <a:lnTo>
                    <a:pt x="7565720" y="386715"/>
                  </a:lnTo>
                  <a:lnTo>
                    <a:pt x="7534923" y="389255"/>
                  </a:lnTo>
                  <a:lnTo>
                    <a:pt x="7532421" y="389255"/>
                  </a:lnTo>
                  <a:lnTo>
                    <a:pt x="7488314" y="384175"/>
                  </a:lnTo>
                  <a:lnTo>
                    <a:pt x="7438377" y="363855"/>
                  </a:lnTo>
                  <a:lnTo>
                    <a:pt x="7395921" y="323215"/>
                  </a:lnTo>
                  <a:lnTo>
                    <a:pt x="7384275" y="281305"/>
                  </a:lnTo>
                  <a:lnTo>
                    <a:pt x="7385101" y="271145"/>
                  </a:lnTo>
                  <a:lnTo>
                    <a:pt x="7409243" y="221615"/>
                  </a:lnTo>
                  <a:lnTo>
                    <a:pt x="7461682" y="186055"/>
                  </a:lnTo>
                  <a:lnTo>
                    <a:pt x="7502474" y="175895"/>
                  </a:lnTo>
                  <a:lnTo>
                    <a:pt x="7532421" y="173355"/>
                  </a:lnTo>
                  <a:lnTo>
                    <a:pt x="7534923" y="173355"/>
                  </a:lnTo>
                  <a:lnTo>
                    <a:pt x="7579868" y="178435"/>
                  </a:lnTo>
                  <a:lnTo>
                    <a:pt x="7619822" y="192405"/>
                  </a:lnTo>
                  <a:lnTo>
                    <a:pt x="7631468" y="197485"/>
                  </a:lnTo>
                  <a:lnTo>
                    <a:pt x="7668095" y="230505"/>
                  </a:lnTo>
                  <a:lnTo>
                    <a:pt x="7685570" y="269875"/>
                  </a:lnTo>
                  <a:lnTo>
                    <a:pt x="7686395" y="281305"/>
                  </a:lnTo>
                  <a:lnTo>
                    <a:pt x="7686395" y="22758"/>
                  </a:lnTo>
                  <a:lnTo>
                    <a:pt x="7672248" y="20955"/>
                  </a:lnTo>
                  <a:lnTo>
                    <a:pt x="7630642" y="18415"/>
                  </a:lnTo>
                  <a:lnTo>
                    <a:pt x="7611491" y="17881"/>
                  </a:lnTo>
                  <a:lnTo>
                    <a:pt x="7611491" y="103505"/>
                  </a:lnTo>
                  <a:lnTo>
                    <a:pt x="7611491" y="109855"/>
                  </a:lnTo>
                  <a:lnTo>
                    <a:pt x="7606500" y="117475"/>
                  </a:lnTo>
                  <a:lnTo>
                    <a:pt x="7599007" y="120015"/>
                  </a:lnTo>
                  <a:lnTo>
                    <a:pt x="7560729" y="120015"/>
                  </a:lnTo>
                  <a:lnTo>
                    <a:pt x="7551572" y="118745"/>
                  </a:lnTo>
                  <a:lnTo>
                    <a:pt x="7532421" y="118745"/>
                  </a:lnTo>
                  <a:lnTo>
                    <a:pt x="7518273" y="118745"/>
                  </a:lnTo>
                  <a:lnTo>
                    <a:pt x="7509954" y="120015"/>
                  </a:lnTo>
                  <a:lnTo>
                    <a:pt x="7474991" y="120015"/>
                  </a:lnTo>
                  <a:lnTo>
                    <a:pt x="7467511" y="117475"/>
                  </a:lnTo>
                  <a:lnTo>
                    <a:pt x="7463345" y="109855"/>
                  </a:lnTo>
                  <a:lnTo>
                    <a:pt x="7463180" y="108585"/>
                  </a:lnTo>
                  <a:lnTo>
                    <a:pt x="7462507" y="103505"/>
                  </a:lnTo>
                  <a:lnTo>
                    <a:pt x="7465835" y="99695"/>
                  </a:lnTo>
                  <a:lnTo>
                    <a:pt x="7608163" y="99695"/>
                  </a:lnTo>
                  <a:lnTo>
                    <a:pt x="7611491" y="103505"/>
                  </a:lnTo>
                  <a:lnTo>
                    <a:pt x="7611491" y="17881"/>
                  </a:lnTo>
                  <a:lnTo>
                    <a:pt x="7585697" y="17145"/>
                  </a:lnTo>
                  <a:lnTo>
                    <a:pt x="7561554" y="15875"/>
                  </a:lnTo>
                  <a:lnTo>
                    <a:pt x="7512444" y="15875"/>
                  </a:lnTo>
                  <a:lnTo>
                    <a:pt x="7465835" y="17145"/>
                  </a:lnTo>
                  <a:lnTo>
                    <a:pt x="7401750" y="20955"/>
                  </a:lnTo>
                  <a:lnTo>
                    <a:pt x="7381773" y="23495"/>
                  </a:lnTo>
                  <a:lnTo>
                    <a:pt x="7362634" y="24765"/>
                  </a:lnTo>
                  <a:lnTo>
                    <a:pt x="7343495" y="28575"/>
                  </a:lnTo>
                  <a:lnTo>
                    <a:pt x="7307707" y="33655"/>
                  </a:lnTo>
                  <a:lnTo>
                    <a:pt x="7289393" y="38735"/>
                  </a:lnTo>
                  <a:lnTo>
                    <a:pt x="7271918" y="42545"/>
                  </a:lnTo>
                  <a:lnTo>
                    <a:pt x="7255269" y="47625"/>
                  </a:lnTo>
                  <a:lnTo>
                    <a:pt x="7237793" y="51435"/>
                  </a:lnTo>
                  <a:lnTo>
                    <a:pt x="7191184" y="70485"/>
                  </a:lnTo>
                  <a:lnTo>
                    <a:pt x="7150405" y="99695"/>
                  </a:lnTo>
                  <a:lnTo>
                    <a:pt x="7124598" y="146685"/>
                  </a:lnTo>
                  <a:lnTo>
                    <a:pt x="7121271" y="172085"/>
                  </a:lnTo>
                  <a:lnTo>
                    <a:pt x="7122096" y="180975"/>
                  </a:lnTo>
                  <a:lnTo>
                    <a:pt x="7152894" y="207645"/>
                  </a:lnTo>
                  <a:lnTo>
                    <a:pt x="7175373" y="211455"/>
                  </a:lnTo>
                  <a:lnTo>
                    <a:pt x="7205332" y="211455"/>
                  </a:lnTo>
                  <a:lnTo>
                    <a:pt x="7236130" y="207645"/>
                  </a:lnTo>
                  <a:lnTo>
                    <a:pt x="7246112" y="205105"/>
                  </a:lnTo>
                  <a:lnTo>
                    <a:pt x="7256932" y="203835"/>
                  </a:lnTo>
                  <a:lnTo>
                    <a:pt x="7300214" y="191135"/>
                  </a:lnTo>
                  <a:lnTo>
                    <a:pt x="7339330" y="168275"/>
                  </a:lnTo>
                  <a:lnTo>
                    <a:pt x="7350150" y="150495"/>
                  </a:lnTo>
                  <a:lnTo>
                    <a:pt x="7349312" y="146685"/>
                  </a:lnTo>
                  <a:lnTo>
                    <a:pt x="7345159" y="137795"/>
                  </a:lnTo>
                  <a:lnTo>
                    <a:pt x="7341006" y="125095"/>
                  </a:lnTo>
                  <a:lnTo>
                    <a:pt x="7339330" y="114935"/>
                  </a:lnTo>
                  <a:lnTo>
                    <a:pt x="7343495" y="108585"/>
                  </a:lnTo>
                  <a:lnTo>
                    <a:pt x="7350976" y="108585"/>
                  </a:lnTo>
                  <a:lnTo>
                    <a:pt x="7356805" y="111125"/>
                  </a:lnTo>
                  <a:lnTo>
                    <a:pt x="7360971" y="117475"/>
                  </a:lnTo>
                  <a:lnTo>
                    <a:pt x="7363473" y="127635"/>
                  </a:lnTo>
                  <a:lnTo>
                    <a:pt x="7364311" y="142875"/>
                  </a:lnTo>
                  <a:lnTo>
                    <a:pt x="7362634" y="158115"/>
                  </a:lnTo>
                  <a:lnTo>
                    <a:pt x="7345159" y="196215"/>
                  </a:lnTo>
                  <a:lnTo>
                    <a:pt x="7312698" y="225425"/>
                  </a:lnTo>
                  <a:lnTo>
                    <a:pt x="7301039" y="235585"/>
                  </a:lnTo>
                  <a:lnTo>
                    <a:pt x="7269416" y="262255"/>
                  </a:lnTo>
                  <a:lnTo>
                    <a:pt x="7235291" y="309245"/>
                  </a:lnTo>
                  <a:lnTo>
                    <a:pt x="7214489" y="346075"/>
                  </a:lnTo>
                  <a:lnTo>
                    <a:pt x="7200341" y="393065"/>
                  </a:lnTo>
                  <a:lnTo>
                    <a:pt x="7201167" y="407035"/>
                  </a:lnTo>
                  <a:lnTo>
                    <a:pt x="7239457" y="433705"/>
                  </a:lnTo>
                  <a:lnTo>
                    <a:pt x="7258596" y="434975"/>
                  </a:lnTo>
                  <a:lnTo>
                    <a:pt x="7532421" y="434975"/>
                  </a:lnTo>
                  <a:lnTo>
                    <a:pt x="7815415" y="434975"/>
                  </a:lnTo>
                  <a:lnTo>
                    <a:pt x="7860360" y="426085"/>
                  </a:lnTo>
                  <a:lnTo>
                    <a:pt x="7872844" y="393065"/>
                  </a:lnTo>
                  <a:lnTo>
                    <a:pt x="7870330" y="375285"/>
                  </a:lnTo>
                  <a:lnTo>
                    <a:pt x="7849540" y="328295"/>
                  </a:lnTo>
                  <a:lnTo>
                    <a:pt x="7814577" y="274955"/>
                  </a:lnTo>
                  <a:lnTo>
                    <a:pt x="7783779" y="244475"/>
                  </a:lnTo>
                  <a:lnTo>
                    <a:pt x="7772133" y="235585"/>
                  </a:lnTo>
                  <a:lnTo>
                    <a:pt x="7760475" y="225425"/>
                  </a:lnTo>
                  <a:lnTo>
                    <a:pt x="7728013" y="196215"/>
                  </a:lnTo>
                  <a:lnTo>
                    <a:pt x="7710538" y="158115"/>
                  </a:lnTo>
                  <a:lnTo>
                    <a:pt x="7709713" y="142875"/>
                  </a:lnTo>
                  <a:lnTo>
                    <a:pt x="7709713" y="127635"/>
                  </a:lnTo>
                  <a:lnTo>
                    <a:pt x="7711580" y="120015"/>
                  </a:lnTo>
                  <a:lnTo>
                    <a:pt x="7712202" y="117475"/>
                  </a:lnTo>
                  <a:lnTo>
                    <a:pt x="7716367" y="111125"/>
                  </a:lnTo>
                  <a:lnTo>
                    <a:pt x="7722197" y="108585"/>
                  </a:lnTo>
                  <a:lnTo>
                    <a:pt x="7729677" y="108585"/>
                  </a:lnTo>
                  <a:lnTo>
                    <a:pt x="7733843" y="114935"/>
                  </a:lnTo>
                  <a:lnTo>
                    <a:pt x="7732166" y="125095"/>
                  </a:lnTo>
                  <a:lnTo>
                    <a:pt x="7728013" y="137795"/>
                  </a:lnTo>
                  <a:lnTo>
                    <a:pt x="7723860" y="146685"/>
                  </a:lnTo>
                  <a:lnTo>
                    <a:pt x="7723022" y="150495"/>
                  </a:lnTo>
                  <a:lnTo>
                    <a:pt x="7755471" y="183515"/>
                  </a:lnTo>
                  <a:lnTo>
                    <a:pt x="7807084" y="201295"/>
                  </a:lnTo>
                  <a:lnTo>
                    <a:pt x="7827061" y="205105"/>
                  </a:lnTo>
                  <a:lnTo>
                    <a:pt x="7837056" y="207645"/>
                  </a:lnTo>
                  <a:lnTo>
                    <a:pt x="7868666" y="211455"/>
                  </a:lnTo>
                  <a:lnTo>
                    <a:pt x="7897812" y="211455"/>
                  </a:lnTo>
                  <a:lnTo>
                    <a:pt x="7937754" y="201295"/>
                  </a:lnTo>
                  <a:lnTo>
                    <a:pt x="7951902" y="180975"/>
                  </a:lnTo>
                  <a:lnTo>
                    <a:pt x="7952740" y="17208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14442" y="5458025"/>
              <a:ext cx="955713" cy="42852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404221" y="5473839"/>
              <a:ext cx="1389126" cy="57137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>
            <a:off x="8094091" y="4992751"/>
            <a:ext cx="330835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spc="-25" dirty="0">
                <a:latin typeface="Times New Roman"/>
                <a:cs typeface="Times New Roman"/>
              </a:rPr>
              <a:t>IP</a:t>
            </a:r>
            <a:endParaRPr sz="2700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682610" y="5404205"/>
            <a:ext cx="1151255" cy="4375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spc="-10" dirty="0">
                <a:latin typeface="Times New Roman"/>
                <a:cs typeface="Times New Roman"/>
              </a:rPr>
              <a:t>network</a:t>
            </a:r>
            <a:endParaRPr sz="2700">
              <a:latin typeface="Times New Roman"/>
              <a:cs typeface="Times New Roman"/>
            </a:endParaRPr>
          </a:p>
        </p:txBody>
      </p:sp>
      <p:pic>
        <p:nvPicPr>
          <p:cNvPr id="22" name="object 2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436607" y="5052059"/>
            <a:ext cx="952500" cy="790955"/>
          </a:xfrm>
          <a:prstGeom prst="rect">
            <a:avLst/>
          </a:prstGeom>
        </p:spPr>
      </p:pic>
      <p:sp>
        <p:nvSpPr>
          <p:cNvPr id="23" name="object 23"/>
          <p:cNvSpPr txBox="1"/>
          <p:nvPr/>
        </p:nvSpPr>
        <p:spPr>
          <a:xfrm>
            <a:off x="9752838" y="5292597"/>
            <a:ext cx="4057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latin typeface="Times New Roman"/>
                <a:cs typeface="Times New Roman"/>
              </a:rPr>
              <a:t>GW</a:t>
            </a:r>
            <a:endParaRPr sz="1800">
              <a:latin typeface="Times New Roman"/>
              <a:cs typeface="Times New Roman"/>
            </a:endParaRPr>
          </a:p>
        </p:txBody>
      </p:sp>
      <p:pic>
        <p:nvPicPr>
          <p:cNvPr id="24" name="object 24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184391" y="5021579"/>
            <a:ext cx="952500" cy="790956"/>
          </a:xfrm>
          <a:prstGeom prst="rect">
            <a:avLst/>
          </a:prstGeom>
        </p:spPr>
      </p:pic>
      <p:sp>
        <p:nvSpPr>
          <p:cNvPr id="25" name="object 25"/>
          <p:cNvSpPr txBox="1"/>
          <p:nvPr/>
        </p:nvSpPr>
        <p:spPr>
          <a:xfrm>
            <a:off x="6291834" y="5324347"/>
            <a:ext cx="4057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latin typeface="Times New Roman"/>
                <a:cs typeface="Times New Roman"/>
              </a:rPr>
              <a:t>GW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-14287" y="0"/>
            <a:ext cx="12830175" cy="871855"/>
            <a:chOff x="-14287" y="0"/>
            <a:chExt cx="12830175" cy="871855"/>
          </a:xfrm>
        </p:grpSpPr>
        <p:pic>
          <p:nvPicPr>
            <p:cNvPr id="27" name="object 2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0" y="524763"/>
              <a:ext cx="12801599" cy="150368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51687" y="524763"/>
              <a:ext cx="11952731" cy="346963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0" y="0"/>
              <a:ext cx="12801600" cy="609219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0" y="530315"/>
              <a:ext cx="12801600" cy="79375"/>
            </a:xfrm>
            <a:custGeom>
              <a:avLst/>
              <a:gdLst/>
              <a:ahLst/>
              <a:cxnLst/>
              <a:rect l="l" t="t" r="r" b="b"/>
              <a:pathLst>
                <a:path w="12801600" h="79375">
                  <a:moveTo>
                    <a:pt x="12801600" y="6360"/>
                  </a:moveTo>
                  <a:lnTo>
                    <a:pt x="12765009" y="31067"/>
                  </a:lnTo>
                  <a:lnTo>
                    <a:pt x="12724534" y="51370"/>
                  </a:lnTo>
                  <a:lnTo>
                    <a:pt x="12681281" y="66389"/>
                  </a:lnTo>
                  <a:lnTo>
                    <a:pt x="12635668" y="75705"/>
                  </a:lnTo>
                  <a:lnTo>
                    <a:pt x="12588113" y="78903"/>
                  </a:lnTo>
                  <a:lnTo>
                    <a:pt x="220916" y="78903"/>
                  </a:lnTo>
                  <a:lnTo>
                    <a:pt x="173347" y="75705"/>
                  </a:lnTo>
                  <a:lnTo>
                    <a:pt x="127723" y="66389"/>
                  </a:lnTo>
                  <a:lnTo>
                    <a:pt x="84462" y="51370"/>
                  </a:lnTo>
                  <a:lnTo>
                    <a:pt x="43982" y="31067"/>
                  </a:lnTo>
                  <a:lnTo>
                    <a:pt x="6699" y="5895"/>
                  </a:lnTo>
                  <a:lnTo>
                    <a:pt x="0" y="0"/>
                  </a:lnTo>
                </a:path>
              </a:pathLst>
            </a:custGeom>
            <a:ln w="2857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01395" y="0"/>
              <a:ext cx="11838432" cy="821436"/>
            </a:xfrm>
            <a:prstGeom prst="rect">
              <a:avLst/>
            </a:prstGeom>
          </p:spPr>
        </p:pic>
      </p:grpSp>
      <p:sp>
        <p:nvSpPr>
          <p:cNvPr id="32" name="object 32"/>
          <p:cNvSpPr txBox="1">
            <a:spLocks noGrp="1"/>
          </p:cNvSpPr>
          <p:nvPr>
            <p:ph type="title"/>
          </p:nvPr>
        </p:nvSpPr>
        <p:spPr>
          <a:xfrm>
            <a:off x="772769" y="-71882"/>
            <a:ext cx="1126236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tr-TR" sz="3600" b="1" spc="-110" dirty="0" smtClean="0">
                <a:solidFill>
                  <a:srgbClr val="FFFFFF"/>
                </a:solidFill>
                <a:latin typeface="Times New Roman"/>
                <a:cs typeface="Times New Roman"/>
              </a:rPr>
              <a:t>Bilişim,</a:t>
            </a:r>
            <a:r>
              <a:rPr sz="3600" b="1" spc="-110" smtClean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600" b="1" dirty="0">
                <a:solidFill>
                  <a:srgbClr val="FFFFFF"/>
                </a:solidFill>
                <a:latin typeface="Times New Roman"/>
                <a:cs typeface="Times New Roman"/>
              </a:rPr>
              <a:t>iletişimde</a:t>
            </a:r>
            <a:r>
              <a:rPr sz="3600" b="1" spc="-1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600" b="1">
                <a:solidFill>
                  <a:srgbClr val="FFFFFF"/>
                </a:solidFill>
                <a:latin typeface="Times New Roman"/>
                <a:cs typeface="Times New Roman"/>
              </a:rPr>
              <a:t>TEK</a:t>
            </a:r>
            <a:r>
              <a:rPr sz="3600" b="1" spc="-4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600" b="1" spc="-55" smtClean="0">
                <a:solidFill>
                  <a:srgbClr val="FFFFFF"/>
                </a:solidFill>
                <a:latin typeface="Times New Roman"/>
                <a:cs typeface="Times New Roman"/>
              </a:rPr>
              <a:t>NOKTADA</a:t>
            </a:r>
            <a:r>
              <a:rPr sz="3600" b="1" spc="-215" smtClean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600" b="1" spc="-10" smtClean="0">
                <a:solidFill>
                  <a:srgbClr val="FFFFFF"/>
                </a:solidFill>
                <a:latin typeface="Times New Roman"/>
                <a:cs typeface="Times New Roman"/>
              </a:rPr>
              <a:t>BİRLEŞİYOR</a:t>
            </a:r>
            <a:endParaRPr sz="3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9600" y="84531"/>
            <a:ext cx="11963400" cy="1071318"/>
          </a:xfrm>
          <a:prstGeom prst="rect">
            <a:avLst/>
          </a:prstGeom>
        </p:spPr>
        <p:txBody>
          <a:bodyPr vert="horz" wrap="square" lIns="0" tIns="390397" rIns="0" bIns="0" rtlCol="0">
            <a:spAutoFit/>
          </a:bodyPr>
          <a:lstStyle/>
          <a:p>
            <a:pPr marL="1583055">
              <a:lnSpc>
                <a:spcPct val="100000"/>
              </a:lnSpc>
              <a:spcBef>
                <a:spcPts val="105"/>
              </a:spcBef>
            </a:pPr>
            <a:r>
              <a:rPr/>
              <a:t>Ölçerler</a:t>
            </a:r>
            <a:r>
              <a:rPr spc="-45"/>
              <a:t> </a:t>
            </a:r>
            <a:r>
              <a:rPr lang="tr-TR" dirty="0" smtClean="0"/>
              <a:t>(</a:t>
            </a:r>
            <a:r>
              <a:rPr lang="tr-TR" dirty="0" err="1" smtClean="0"/>
              <a:t>meter</a:t>
            </a:r>
            <a:r>
              <a:rPr lang="tr-TR" dirty="0" smtClean="0"/>
              <a:t>) </a:t>
            </a:r>
            <a:r>
              <a:rPr smtClean="0"/>
              <a:t>ve</a:t>
            </a:r>
            <a:r>
              <a:rPr spc="-35" smtClean="0"/>
              <a:t> </a:t>
            </a:r>
            <a:r>
              <a:rPr spc="-10" smtClean="0"/>
              <a:t>Algılayıcılar</a:t>
            </a:r>
            <a:r>
              <a:rPr lang="tr-TR" spc="-10" dirty="0" smtClean="0"/>
              <a:t> </a:t>
            </a:r>
            <a:r>
              <a:rPr lang="tr-TR" dirty="0" smtClean="0"/>
              <a:t>(sensor)</a:t>
            </a:r>
            <a:endParaRPr spc="-10" dirty="0"/>
          </a:p>
        </p:txBody>
      </p:sp>
      <p:sp>
        <p:nvSpPr>
          <p:cNvPr id="3" name="object 3"/>
          <p:cNvSpPr txBox="1"/>
          <p:nvPr/>
        </p:nvSpPr>
        <p:spPr>
          <a:xfrm>
            <a:off x="718819" y="1544777"/>
            <a:ext cx="11275060" cy="3844001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354965" marR="33020" indent="-342900">
              <a:lnSpc>
                <a:spcPts val="2400"/>
              </a:lnSpc>
              <a:spcBef>
                <a:spcPts val="675"/>
              </a:spcBef>
              <a:buFont typeface="Arial"/>
              <a:buChar char="•"/>
              <a:tabLst>
                <a:tab pos="354965" algn="l"/>
              </a:tabLst>
            </a:pPr>
            <a:r>
              <a:rPr sz="2500" dirty="0">
                <a:latin typeface="Calibri"/>
                <a:cs typeface="Calibri"/>
              </a:rPr>
              <a:t>Haberleşme:</a:t>
            </a:r>
            <a:r>
              <a:rPr sz="2500" spc="-65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Ses,</a:t>
            </a:r>
            <a:r>
              <a:rPr sz="2500" spc="-75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görüntü,</a:t>
            </a:r>
            <a:r>
              <a:rPr sz="2500" spc="-80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video,</a:t>
            </a:r>
            <a:r>
              <a:rPr sz="2500" spc="-75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veri,</a:t>
            </a:r>
            <a:r>
              <a:rPr sz="2500" spc="-90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telemetrik</a:t>
            </a:r>
            <a:r>
              <a:rPr sz="2500" spc="-80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gibi</a:t>
            </a:r>
            <a:r>
              <a:rPr sz="2500" spc="-75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bilgilerin</a:t>
            </a:r>
            <a:r>
              <a:rPr sz="2500" spc="-80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bir</a:t>
            </a:r>
            <a:r>
              <a:rPr sz="2500" spc="-80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noktadan</a:t>
            </a:r>
            <a:r>
              <a:rPr sz="2500" spc="-75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diğer</a:t>
            </a:r>
            <a:r>
              <a:rPr sz="2500" spc="-70" dirty="0">
                <a:latin typeface="Calibri"/>
                <a:cs typeface="Calibri"/>
              </a:rPr>
              <a:t> </a:t>
            </a:r>
            <a:r>
              <a:rPr sz="2500" spc="-25" dirty="0">
                <a:latin typeface="Calibri"/>
                <a:cs typeface="Calibri"/>
              </a:rPr>
              <a:t>bir </a:t>
            </a:r>
            <a:r>
              <a:rPr sz="2500" spc="-20" dirty="0">
                <a:latin typeface="Calibri"/>
                <a:cs typeface="Calibri"/>
              </a:rPr>
              <a:t>noktaya</a:t>
            </a:r>
            <a:r>
              <a:rPr sz="2500" spc="-85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yüksek</a:t>
            </a:r>
            <a:r>
              <a:rPr sz="2500" spc="-55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verimde,</a:t>
            </a:r>
            <a:r>
              <a:rPr sz="2500" spc="-75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yüksek</a:t>
            </a:r>
            <a:r>
              <a:rPr sz="2500" spc="-55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kalitede</a:t>
            </a:r>
            <a:r>
              <a:rPr sz="2500" spc="-70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ve</a:t>
            </a:r>
            <a:r>
              <a:rPr sz="2500" spc="-80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güvenli</a:t>
            </a:r>
            <a:r>
              <a:rPr sz="2500" spc="-75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bir</a:t>
            </a:r>
            <a:r>
              <a:rPr sz="2500" spc="-70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biçimde</a:t>
            </a:r>
            <a:r>
              <a:rPr sz="2500" spc="-60" dirty="0">
                <a:latin typeface="Calibri"/>
                <a:cs typeface="Calibri"/>
              </a:rPr>
              <a:t> </a:t>
            </a:r>
            <a:r>
              <a:rPr sz="2500" spc="-10" dirty="0">
                <a:latin typeface="Calibri"/>
                <a:cs typeface="Calibri"/>
              </a:rPr>
              <a:t>iletilmesidir.</a:t>
            </a:r>
            <a:endParaRPr sz="2500">
              <a:latin typeface="Calibri"/>
              <a:cs typeface="Calibri"/>
            </a:endParaRPr>
          </a:p>
          <a:p>
            <a:pPr marL="354965" marR="5080">
              <a:lnSpc>
                <a:spcPts val="2400"/>
              </a:lnSpc>
              <a:spcBef>
                <a:spcPts val="5"/>
              </a:spcBef>
            </a:pPr>
            <a:r>
              <a:rPr sz="2500" dirty="0">
                <a:latin typeface="Calibri"/>
                <a:cs typeface="Calibri"/>
              </a:rPr>
              <a:t>Haberleşme</a:t>
            </a:r>
            <a:r>
              <a:rPr sz="2500" spc="-90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sistemi;</a:t>
            </a:r>
            <a:r>
              <a:rPr sz="2500" spc="-105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gönderilecek</a:t>
            </a:r>
            <a:r>
              <a:rPr sz="2500" spc="-105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bilginin</a:t>
            </a:r>
            <a:r>
              <a:rPr sz="2500" spc="-105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üretildiği</a:t>
            </a:r>
            <a:r>
              <a:rPr sz="2500" spc="-110" dirty="0">
                <a:latin typeface="Calibri"/>
                <a:cs typeface="Calibri"/>
              </a:rPr>
              <a:t> </a:t>
            </a:r>
            <a:r>
              <a:rPr sz="2500" spc="-10" dirty="0">
                <a:latin typeface="Calibri"/>
                <a:cs typeface="Calibri"/>
              </a:rPr>
              <a:t>kaynak,</a:t>
            </a:r>
            <a:r>
              <a:rPr sz="2500" spc="-100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gönderici,</a:t>
            </a:r>
            <a:r>
              <a:rPr sz="2500" spc="-110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iletişim</a:t>
            </a:r>
            <a:r>
              <a:rPr sz="2500" spc="-110" dirty="0">
                <a:latin typeface="Calibri"/>
                <a:cs typeface="Calibri"/>
              </a:rPr>
              <a:t> </a:t>
            </a:r>
            <a:r>
              <a:rPr sz="2500" spc="-10" dirty="0">
                <a:latin typeface="Calibri"/>
                <a:cs typeface="Calibri"/>
              </a:rPr>
              <a:t>ortamı </a:t>
            </a:r>
            <a:r>
              <a:rPr sz="2500" dirty="0">
                <a:latin typeface="Calibri"/>
                <a:cs typeface="Calibri"/>
              </a:rPr>
              <a:t>ve</a:t>
            </a:r>
            <a:r>
              <a:rPr sz="2500" spc="-45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alıcı</a:t>
            </a:r>
            <a:r>
              <a:rPr sz="2500" spc="-45" dirty="0">
                <a:latin typeface="Calibri"/>
                <a:cs typeface="Calibri"/>
              </a:rPr>
              <a:t> </a:t>
            </a:r>
            <a:r>
              <a:rPr sz="2500" spc="-10" dirty="0">
                <a:latin typeface="Calibri"/>
                <a:cs typeface="Calibri"/>
              </a:rPr>
              <a:t>devrelerinden</a:t>
            </a:r>
            <a:r>
              <a:rPr sz="2500" spc="-30" dirty="0">
                <a:latin typeface="Calibri"/>
                <a:cs typeface="Calibri"/>
              </a:rPr>
              <a:t> </a:t>
            </a:r>
            <a:r>
              <a:rPr sz="2500" spc="-10" dirty="0">
                <a:latin typeface="Calibri"/>
                <a:cs typeface="Calibri"/>
              </a:rPr>
              <a:t>oluşur.</a:t>
            </a:r>
            <a:endParaRPr sz="25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70"/>
              </a:spcBef>
            </a:pPr>
            <a:endParaRPr sz="2500">
              <a:latin typeface="Calibri"/>
              <a:cs typeface="Calibri"/>
            </a:endParaRPr>
          </a:p>
          <a:p>
            <a:pPr marL="354965" marR="937260" indent="-342900">
              <a:lnSpc>
                <a:spcPct val="80000"/>
              </a:lnSpc>
              <a:buFont typeface="Arial"/>
              <a:buChar char="•"/>
              <a:tabLst>
                <a:tab pos="354965" algn="l"/>
              </a:tabLst>
            </a:pPr>
            <a:r>
              <a:rPr sz="2500" spc="-25" dirty="0">
                <a:latin typeface="Calibri"/>
                <a:cs typeface="Calibri"/>
              </a:rPr>
              <a:t>Telemetri,</a:t>
            </a:r>
            <a:r>
              <a:rPr sz="2500" spc="-85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uzak</a:t>
            </a:r>
            <a:r>
              <a:rPr sz="2500" spc="-85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veya</a:t>
            </a:r>
            <a:r>
              <a:rPr sz="2500" spc="-85" dirty="0">
                <a:latin typeface="Calibri"/>
                <a:cs typeface="Calibri"/>
              </a:rPr>
              <a:t> </a:t>
            </a:r>
            <a:r>
              <a:rPr sz="2500" spc="-10" dirty="0">
                <a:latin typeface="Calibri"/>
                <a:cs typeface="Calibri"/>
              </a:rPr>
              <a:t>erişilemeyen</a:t>
            </a:r>
            <a:r>
              <a:rPr sz="2500" spc="-65" dirty="0">
                <a:latin typeface="Calibri"/>
                <a:cs typeface="Calibri"/>
              </a:rPr>
              <a:t> </a:t>
            </a:r>
            <a:r>
              <a:rPr sz="2500" spc="-10" dirty="0">
                <a:latin typeface="Calibri"/>
                <a:cs typeface="Calibri"/>
              </a:rPr>
              <a:t>noktalardaki</a:t>
            </a:r>
            <a:r>
              <a:rPr sz="2500" spc="-80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ölçümlerin</a:t>
            </a:r>
            <a:r>
              <a:rPr sz="2500" spc="-75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veya</a:t>
            </a:r>
            <a:r>
              <a:rPr sz="2500" spc="-85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diğer</a:t>
            </a:r>
            <a:r>
              <a:rPr sz="2500" spc="-70" dirty="0">
                <a:latin typeface="Calibri"/>
                <a:cs typeface="Calibri"/>
              </a:rPr>
              <a:t> </a:t>
            </a:r>
            <a:r>
              <a:rPr sz="2500" spc="-10" dirty="0">
                <a:latin typeface="Calibri"/>
                <a:cs typeface="Calibri"/>
              </a:rPr>
              <a:t>verilerin </a:t>
            </a:r>
            <a:r>
              <a:rPr sz="2500" dirty="0">
                <a:latin typeface="Calibri"/>
                <a:cs typeface="Calibri"/>
              </a:rPr>
              <a:t>toplanması</a:t>
            </a:r>
            <a:r>
              <a:rPr sz="2500" spc="-80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ve</a:t>
            </a:r>
            <a:r>
              <a:rPr sz="2500" spc="-75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izleme</a:t>
            </a:r>
            <a:r>
              <a:rPr sz="2500" spc="-70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için</a:t>
            </a:r>
            <a:r>
              <a:rPr sz="2500" spc="-70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alıcı</a:t>
            </a:r>
            <a:r>
              <a:rPr sz="2500" spc="-75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ekipmana</a:t>
            </a:r>
            <a:r>
              <a:rPr sz="2500" spc="-70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otomatik</a:t>
            </a:r>
            <a:r>
              <a:rPr sz="2500" spc="-85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olarak</a:t>
            </a:r>
            <a:r>
              <a:rPr sz="2500" spc="-95" dirty="0">
                <a:latin typeface="Calibri"/>
                <a:cs typeface="Calibri"/>
              </a:rPr>
              <a:t> </a:t>
            </a:r>
            <a:r>
              <a:rPr sz="2500" spc="-10" dirty="0">
                <a:latin typeface="Calibri"/>
                <a:cs typeface="Calibri"/>
              </a:rPr>
              <a:t>aktarılmasıdır.</a:t>
            </a:r>
            <a:endParaRPr sz="25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30"/>
              </a:spcBef>
              <a:buFont typeface="Arial"/>
              <a:buChar char="•"/>
            </a:pPr>
            <a:endParaRPr sz="2500">
              <a:latin typeface="Calibri"/>
              <a:cs typeface="Calibri"/>
            </a:endParaRPr>
          </a:p>
          <a:p>
            <a:pPr marL="354965" marR="118110" indent="-342900">
              <a:lnSpc>
                <a:spcPts val="2400"/>
              </a:lnSpc>
              <a:buFont typeface="Arial"/>
              <a:buChar char="•"/>
              <a:tabLst>
                <a:tab pos="354965" algn="l"/>
              </a:tabLst>
            </a:pPr>
            <a:r>
              <a:rPr sz="2500" spc="-25" dirty="0">
                <a:latin typeface="Calibri"/>
                <a:cs typeface="Calibri"/>
              </a:rPr>
              <a:t>Telemetry</a:t>
            </a:r>
            <a:r>
              <a:rPr sz="2500" spc="-50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is</a:t>
            </a:r>
            <a:r>
              <a:rPr sz="2500" spc="-55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the</a:t>
            </a:r>
            <a:r>
              <a:rPr sz="2500" spc="-50" dirty="0">
                <a:latin typeface="Calibri"/>
                <a:cs typeface="Calibri"/>
              </a:rPr>
              <a:t> </a:t>
            </a:r>
            <a:r>
              <a:rPr sz="2500" spc="-10" dirty="0">
                <a:latin typeface="Calibri"/>
                <a:cs typeface="Calibri"/>
              </a:rPr>
              <a:t>collection</a:t>
            </a:r>
            <a:r>
              <a:rPr sz="2500" spc="-50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of</a:t>
            </a:r>
            <a:r>
              <a:rPr sz="2500" spc="-55" dirty="0">
                <a:latin typeface="Calibri"/>
                <a:cs typeface="Calibri"/>
              </a:rPr>
              <a:t> </a:t>
            </a:r>
            <a:r>
              <a:rPr sz="2500" spc="-10" dirty="0">
                <a:latin typeface="Calibri"/>
                <a:cs typeface="Calibri"/>
              </a:rPr>
              <a:t>measurements</a:t>
            </a:r>
            <a:r>
              <a:rPr sz="2500" spc="-30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or</a:t>
            </a:r>
            <a:r>
              <a:rPr sz="2500" spc="-50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other</a:t>
            </a:r>
            <a:r>
              <a:rPr sz="2500" spc="-50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data</a:t>
            </a:r>
            <a:r>
              <a:rPr sz="2500" spc="-55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at</a:t>
            </a:r>
            <a:r>
              <a:rPr sz="2500" spc="-55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remote</a:t>
            </a:r>
            <a:r>
              <a:rPr sz="2500" spc="-50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or</a:t>
            </a:r>
            <a:r>
              <a:rPr sz="2500" spc="-55" dirty="0">
                <a:latin typeface="Calibri"/>
                <a:cs typeface="Calibri"/>
              </a:rPr>
              <a:t> </a:t>
            </a:r>
            <a:r>
              <a:rPr sz="2500" spc="-10" dirty="0">
                <a:latin typeface="Calibri"/>
                <a:cs typeface="Calibri"/>
              </a:rPr>
              <a:t>inaccessible </a:t>
            </a:r>
            <a:r>
              <a:rPr sz="2500" dirty="0">
                <a:latin typeface="Calibri"/>
                <a:cs typeface="Calibri"/>
              </a:rPr>
              <a:t>points</a:t>
            </a:r>
            <a:r>
              <a:rPr sz="2500" spc="-80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and</a:t>
            </a:r>
            <a:r>
              <a:rPr sz="2500" spc="-65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their</a:t>
            </a:r>
            <a:r>
              <a:rPr sz="2500" spc="-75" dirty="0">
                <a:latin typeface="Calibri"/>
                <a:cs typeface="Calibri"/>
              </a:rPr>
              <a:t> </a:t>
            </a:r>
            <a:r>
              <a:rPr sz="2500" spc="-10" dirty="0">
                <a:latin typeface="Calibri"/>
                <a:cs typeface="Calibri"/>
              </a:rPr>
              <a:t>automatic</a:t>
            </a:r>
            <a:r>
              <a:rPr sz="2500" spc="-75" dirty="0">
                <a:latin typeface="Calibri"/>
                <a:cs typeface="Calibri"/>
              </a:rPr>
              <a:t> </a:t>
            </a:r>
            <a:r>
              <a:rPr sz="2500" spc="-10" dirty="0">
                <a:latin typeface="Calibri"/>
                <a:cs typeface="Calibri"/>
              </a:rPr>
              <a:t>transmission</a:t>
            </a:r>
            <a:r>
              <a:rPr sz="2500" spc="-65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to</a:t>
            </a:r>
            <a:r>
              <a:rPr sz="2500" spc="-80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receiving</a:t>
            </a:r>
            <a:r>
              <a:rPr sz="2500" spc="-65" dirty="0">
                <a:latin typeface="Calibri"/>
                <a:cs typeface="Calibri"/>
              </a:rPr>
              <a:t> </a:t>
            </a:r>
            <a:r>
              <a:rPr sz="2500" spc="-10" dirty="0">
                <a:latin typeface="Calibri"/>
                <a:cs typeface="Calibri"/>
              </a:rPr>
              <a:t>equipment</a:t>
            </a:r>
            <a:r>
              <a:rPr sz="2500" spc="-55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for</a:t>
            </a:r>
            <a:r>
              <a:rPr sz="2500" spc="-80" dirty="0">
                <a:latin typeface="Calibri"/>
                <a:cs typeface="Calibri"/>
              </a:rPr>
              <a:t> </a:t>
            </a:r>
            <a:r>
              <a:rPr sz="2500" spc="-10" dirty="0">
                <a:latin typeface="Calibri"/>
                <a:cs typeface="Calibri"/>
              </a:rPr>
              <a:t>monitoring.</a:t>
            </a:r>
            <a:endParaRPr sz="2500">
              <a:latin typeface="Calibri"/>
              <a:cs typeface="Calibri"/>
            </a:endParaRPr>
          </a:p>
          <a:p>
            <a:pPr marL="354965" marR="862330" indent="-342900">
              <a:lnSpc>
                <a:spcPct val="80000"/>
              </a:lnSpc>
              <a:spcBef>
                <a:spcPts val="620"/>
              </a:spcBef>
              <a:tabLst>
                <a:tab pos="354965" algn="l"/>
                <a:tab pos="426720" algn="l"/>
              </a:tabLst>
            </a:pPr>
            <a:endParaRPr sz="25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1378" rIns="0" bIns="0" rtlCol="0">
            <a:spAutoFit/>
          </a:bodyPr>
          <a:lstStyle/>
          <a:p>
            <a:pPr marL="2631440">
              <a:lnSpc>
                <a:spcPct val="100000"/>
              </a:lnSpc>
              <a:spcBef>
                <a:spcPts val="95"/>
              </a:spcBef>
            </a:pPr>
            <a:r>
              <a:rPr sz="4000" b="1" spc="-10" dirty="0">
                <a:solidFill>
                  <a:srgbClr val="C00000"/>
                </a:solidFill>
                <a:latin typeface="Calibri"/>
                <a:cs typeface="Calibri"/>
              </a:rPr>
              <a:t>Nanoteknoloji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88340" y="1378965"/>
            <a:ext cx="11144885" cy="41581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marR="812800" indent="-342900">
              <a:lnSpc>
                <a:spcPct val="100000"/>
              </a:lnSpc>
              <a:spcBef>
                <a:spcPts val="105"/>
              </a:spcBef>
              <a:buFont typeface="Arial"/>
              <a:buChar char="•"/>
              <a:tabLst>
                <a:tab pos="355600" algn="l"/>
              </a:tabLst>
            </a:pPr>
            <a:r>
              <a:rPr sz="3200" dirty="0">
                <a:latin typeface="Calibri"/>
                <a:cs typeface="Calibri"/>
              </a:rPr>
              <a:t>Bilim</a:t>
            </a:r>
            <a:r>
              <a:rPr sz="3200" spc="-6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adamları</a:t>
            </a:r>
            <a:r>
              <a:rPr sz="3200" spc="-5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nanoteknolojiyi</a:t>
            </a:r>
            <a:r>
              <a:rPr sz="3200" spc="-6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çok</a:t>
            </a:r>
            <a:r>
              <a:rPr sz="3200" spc="-9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küçük</a:t>
            </a:r>
            <a:r>
              <a:rPr sz="3200" spc="-80" dirty="0">
                <a:latin typeface="Calibri"/>
                <a:cs typeface="Calibri"/>
              </a:rPr>
              <a:t> </a:t>
            </a:r>
            <a:r>
              <a:rPr sz="3200" spc="-10">
                <a:latin typeface="Calibri"/>
                <a:cs typeface="Calibri"/>
              </a:rPr>
              <a:t>yongalar</a:t>
            </a:r>
            <a:r>
              <a:rPr sz="3200" spc="-65">
                <a:latin typeface="Calibri"/>
                <a:cs typeface="Calibri"/>
              </a:rPr>
              <a:t> </a:t>
            </a:r>
            <a:r>
              <a:rPr lang="tr-TR" sz="3200" dirty="0" smtClean="0">
                <a:latin typeface="Calibri"/>
                <a:cs typeface="Calibri"/>
              </a:rPr>
              <a:t>(</a:t>
            </a:r>
            <a:r>
              <a:rPr lang="tr-TR" sz="3200" dirty="0" err="1" smtClean="0">
                <a:latin typeface="Calibri"/>
                <a:cs typeface="Calibri"/>
              </a:rPr>
              <a:t>chip</a:t>
            </a:r>
            <a:r>
              <a:rPr lang="tr-TR" sz="3200" dirty="0" smtClean="0">
                <a:latin typeface="Calibri"/>
                <a:cs typeface="Calibri"/>
              </a:rPr>
              <a:t>, IC) </a:t>
            </a:r>
            <a:r>
              <a:rPr sz="3200" smtClean="0">
                <a:latin typeface="Calibri"/>
                <a:cs typeface="Calibri"/>
              </a:rPr>
              <a:t>ve</a:t>
            </a:r>
            <a:r>
              <a:rPr sz="3200" spc="-70" smtClean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mantık </a:t>
            </a:r>
            <a:r>
              <a:rPr sz="3200">
                <a:latin typeface="Calibri"/>
                <a:cs typeface="Calibri"/>
              </a:rPr>
              <a:t>kapıları</a:t>
            </a:r>
            <a:r>
              <a:rPr sz="3200" spc="-90">
                <a:latin typeface="Calibri"/>
                <a:cs typeface="Calibri"/>
              </a:rPr>
              <a:t> </a:t>
            </a:r>
            <a:r>
              <a:rPr lang="tr-TR" sz="3200" dirty="0" smtClean="0">
                <a:latin typeface="Calibri"/>
                <a:cs typeface="Calibri"/>
              </a:rPr>
              <a:t>(</a:t>
            </a:r>
            <a:r>
              <a:rPr lang="tr-TR" sz="3200" dirty="0" err="1" smtClean="0">
                <a:latin typeface="Calibri"/>
                <a:cs typeface="Calibri"/>
              </a:rPr>
              <a:t>logic</a:t>
            </a:r>
            <a:r>
              <a:rPr lang="tr-TR" sz="3200" dirty="0" smtClean="0">
                <a:latin typeface="Calibri"/>
                <a:cs typeface="Calibri"/>
              </a:rPr>
              <a:t> </a:t>
            </a:r>
            <a:r>
              <a:rPr lang="tr-TR" sz="3200" dirty="0" err="1" smtClean="0">
                <a:latin typeface="Calibri"/>
                <a:cs typeface="Calibri"/>
              </a:rPr>
              <a:t>gate</a:t>
            </a:r>
            <a:r>
              <a:rPr lang="tr-TR" sz="3200" dirty="0" smtClean="0">
                <a:latin typeface="Calibri"/>
                <a:cs typeface="Calibri"/>
              </a:rPr>
              <a:t>) </a:t>
            </a:r>
            <a:r>
              <a:rPr sz="3200" smtClean="0">
                <a:latin typeface="Calibri"/>
                <a:cs typeface="Calibri"/>
              </a:rPr>
              <a:t>yapmak</a:t>
            </a:r>
            <a:r>
              <a:rPr sz="3200" spc="-100" smtClean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için</a:t>
            </a:r>
            <a:r>
              <a:rPr sz="3200" spc="-95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kullanmaya</a:t>
            </a:r>
            <a:r>
              <a:rPr sz="3200" spc="-9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çalışıyorlar.</a:t>
            </a:r>
            <a:endParaRPr sz="3200">
              <a:latin typeface="Calibri"/>
              <a:cs typeface="Calibri"/>
            </a:endParaRPr>
          </a:p>
          <a:p>
            <a:pPr marL="355600" marR="845185" indent="-342900">
              <a:lnSpc>
                <a:spcPct val="100000"/>
              </a:lnSpc>
              <a:spcBef>
                <a:spcPts val="770"/>
              </a:spcBef>
              <a:buFont typeface="Arial"/>
              <a:buChar char="•"/>
              <a:tabLst>
                <a:tab pos="355600" algn="l"/>
              </a:tabLst>
            </a:pPr>
            <a:r>
              <a:rPr sz="3200" dirty="0">
                <a:latin typeface="Calibri"/>
                <a:cs typeface="Calibri"/>
              </a:rPr>
              <a:t>Nanoteknoloji</a:t>
            </a:r>
            <a:r>
              <a:rPr sz="3200" spc="-11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kullanılarak</a:t>
            </a:r>
            <a:r>
              <a:rPr sz="3200" spc="-10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geliştirilecek</a:t>
            </a:r>
            <a:r>
              <a:rPr sz="3200" spc="-11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yongalar</a:t>
            </a:r>
            <a:r>
              <a:rPr sz="3200" spc="-11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daha</a:t>
            </a:r>
            <a:r>
              <a:rPr sz="3200" spc="-9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küçük </a:t>
            </a:r>
            <a:r>
              <a:rPr sz="3200" dirty="0">
                <a:latin typeface="Calibri"/>
                <a:cs typeface="Calibri"/>
              </a:rPr>
              <a:t>cihazların</a:t>
            </a:r>
            <a:r>
              <a:rPr sz="3200" spc="-9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yapılmasını</a:t>
            </a:r>
            <a:r>
              <a:rPr sz="3200" spc="-9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sağlayacaktır.</a:t>
            </a:r>
            <a:endParaRPr sz="3200">
              <a:latin typeface="Calibri"/>
              <a:cs typeface="Calibri"/>
            </a:endParaRPr>
          </a:p>
          <a:p>
            <a:pPr marL="355600" marR="5080" indent="-342900">
              <a:lnSpc>
                <a:spcPct val="100000"/>
              </a:lnSpc>
              <a:spcBef>
                <a:spcPts val="770"/>
              </a:spcBef>
              <a:buFont typeface="Arial"/>
              <a:buChar char="•"/>
              <a:tabLst>
                <a:tab pos="355600" algn="l"/>
              </a:tabLst>
            </a:pPr>
            <a:r>
              <a:rPr sz="3200" dirty="0">
                <a:latin typeface="Calibri"/>
                <a:cs typeface="Calibri"/>
              </a:rPr>
              <a:t>Sadece</a:t>
            </a:r>
            <a:r>
              <a:rPr sz="3200" spc="-8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birkaç</a:t>
            </a:r>
            <a:r>
              <a:rPr sz="3200" spc="-6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atomdan</a:t>
            </a:r>
            <a:r>
              <a:rPr sz="3200" spc="-4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oluşacak</a:t>
            </a:r>
            <a:r>
              <a:rPr sz="3200" spc="-6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ve</a:t>
            </a:r>
            <a:r>
              <a:rPr sz="3200" spc="-8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nanoteller</a:t>
            </a:r>
            <a:r>
              <a:rPr sz="3200" spc="-6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olarak</a:t>
            </a:r>
            <a:r>
              <a:rPr sz="3200" spc="-6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adlandırılan </a:t>
            </a:r>
            <a:r>
              <a:rPr sz="3200" dirty="0">
                <a:latin typeface="Calibri"/>
                <a:cs typeface="Calibri"/>
              </a:rPr>
              <a:t>elektrik</a:t>
            </a:r>
            <a:r>
              <a:rPr sz="3200" spc="-7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iletkenleri</a:t>
            </a:r>
            <a:r>
              <a:rPr sz="3200" spc="-6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sadece</a:t>
            </a:r>
            <a:r>
              <a:rPr sz="3200" spc="-5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bir</a:t>
            </a:r>
            <a:r>
              <a:rPr sz="3200" spc="-5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atom</a:t>
            </a:r>
            <a:r>
              <a:rPr sz="3200" spc="-5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kalınlığında</a:t>
            </a:r>
            <a:r>
              <a:rPr sz="3200" spc="-1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olacak</a:t>
            </a:r>
            <a:r>
              <a:rPr sz="3200" spc="-7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ve</a:t>
            </a:r>
            <a:r>
              <a:rPr sz="3200" spc="-5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bir</a:t>
            </a:r>
            <a:r>
              <a:rPr sz="3200" spc="-55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veri </a:t>
            </a:r>
            <a:r>
              <a:rPr sz="3200" dirty="0">
                <a:latin typeface="Calibri"/>
                <a:cs typeface="Calibri"/>
              </a:rPr>
              <a:t>biti</a:t>
            </a:r>
            <a:r>
              <a:rPr sz="3200" spc="-8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bir</a:t>
            </a:r>
            <a:r>
              <a:rPr sz="3200" spc="-10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elektronun</a:t>
            </a:r>
            <a:r>
              <a:rPr sz="3200" spc="-10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varlığı</a:t>
            </a:r>
            <a:r>
              <a:rPr sz="3200" spc="-8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veya</a:t>
            </a:r>
            <a:r>
              <a:rPr sz="3200" spc="-10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yokluğu</a:t>
            </a:r>
            <a:r>
              <a:rPr sz="3200" spc="-10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ile</a:t>
            </a:r>
            <a:r>
              <a:rPr sz="3200" spc="-9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temsil</a:t>
            </a:r>
            <a:r>
              <a:rPr sz="3200" spc="-8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edilecektir.</a:t>
            </a:r>
            <a:endParaRPr sz="3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59281" y="145491"/>
            <a:ext cx="1062418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 dirty="0">
                <a:solidFill>
                  <a:srgbClr val="C00000"/>
                </a:solidFill>
                <a:latin typeface="Calibri"/>
                <a:cs typeface="Calibri"/>
              </a:rPr>
              <a:t>Uçan,</a:t>
            </a:r>
            <a:r>
              <a:rPr sz="4000" b="1" spc="-12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4000" b="1" spc="-25" dirty="0">
                <a:solidFill>
                  <a:srgbClr val="C00000"/>
                </a:solidFill>
                <a:latin typeface="Calibri"/>
                <a:cs typeface="Calibri"/>
              </a:rPr>
              <a:t>Yürüyen,</a:t>
            </a:r>
            <a:r>
              <a:rPr sz="4000" b="1" spc="-14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4000" b="1" spc="-35" dirty="0">
                <a:solidFill>
                  <a:srgbClr val="C00000"/>
                </a:solidFill>
                <a:latin typeface="Calibri"/>
                <a:cs typeface="Calibri"/>
              </a:rPr>
              <a:t>Yüzen</a:t>
            </a:r>
            <a:r>
              <a:rPr sz="4000" b="1" spc="-14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4000" b="1" dirty="0">
                <a:solidFill>
                  <a:srgbClr val="C00000"/>
                </a:solidFill>
                <a:latin typeface="Calibri"/>
                <a:cs typeface="Calibri"/>
              </a:rPr>
              <a:t>ve</a:t>
            </a:r>
            <a:r>
              <a:rPr sz="4000" b="1" spc="-15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4000" b="1" dirty="0">
                <a:solidFill>
                  <a:srgbClr val="C00000"/>
                </a:solidFill>
                <a:latin typeface="Calibri"/>
                <a:cs typeface="Calibri"/>
              </a:rPr>
              <a:t>Bütünleşen</a:t>
            </a:r>
            <a:r>
              <a:rPr sz="4000" b="1" spc="-14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4000" b="1" spc="-10" dirty="0">
                <a:solidFill>
                  <a:srgbClr val="C00000"/>
                </a:solidFill>
                <a:latin typeface="Calibri"/>
                <a:cs typeface="Calibri"/>
              </a:rPr>
              <a:t>Nanorobotlar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18819" y="1607642"/>
            <a:ext cx="11095355" cy="4123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4965" marR="5080" indent="-342900">
              <a:lnSpc>
                <a:spcPct val="100000"/>
              </a:lnSpc>
              <a:spcBef>
                <a:spcPts val="105"/>
              </a:spcBef>
              <a:buFont typeface="Arial"/>
              <a:buChar char="•"/>
              <a:tabLst>
                <a:tab pos="354965" algn="l"/>
              </a:tabLst>
            </a:pPr>
            <a:r>
              <a:rPr sz="3200" dirty="0">
                <a:latin typeface="Calibri"/>
                <a:cs typeface="Calibri"/>
              </a:rPr>
              <a:t>Bilim</a:t>
            </a:r>
            <a:r>
              <a:rPr sz="3200" spc="-8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adamları,</a:t>
            </a:r>
            <a:r>
              <a:rPr sz="3200" spc="-8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programlanabilen</a:t>
            </a:r>
            <a:r>
              <a:rPr sz="3200" spc="-8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antikorlar</a:t>
            </a:r>
            <a:r>
              <a:rPr sz="3200" spc="-9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olarak</a:t>
            </a:r>
            <a:r>
              <a:rPr sz="3200" spc="-10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görev</a:t>
            </a:r>
            <a:r>
              <a:rPr sz="3200" spc="-11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yapacak nanorobotları</a:t>
            </a:r>
            <a:r>
              <a:rPr sz="3200" spc="-10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oluşturmak</a:t>
            </a:r>
            <a:r>
              <a:rPr sz="3200" spc="-9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için</a:t>
            </a:r>
            <a:r>
              <a:rPr sz="3200" spc="-12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nanoteknolojiyi</a:t>
            </a:r>
            <a:r>
              <a:rPr sz="3200" spc="-10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kullanmayı hedefliyorlar.</a:t>
            </a:r>
            <a:endParaRPr sz="32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spcBef>
                <a:spcPts val="770"/>
              </a:spcBef>
              <a:buFont typeface="Arial"/>
              <a:buChar char="•"/>
              <a:tabLst>
                <a:tab pos="354965" algn="l"/>
              </a:tabLst>
            </a:pPr>
            <a:r>
              <a:rPr sz="3200" spc="-10" dirty="0">
                <a:latin typeface="Calibri"/>
                <a:cs typeface="Calibri"/>
              </a:rPr>
              <a:t>Mutasyona</a:t>
            </a:r>
            <a:r>
              <a:rPr sz="3200" spc="-90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uğramaya</a:t>
            </a:r>
            <a:r>
              <a:rPr sz="3200" spc="-10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devam</a:t>
            </a:r>
            <a:r>
              <a:rPr sz="3200" spc="-10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eden</a:t>
            </a:r>
            <a:r>
              <a:rPr sz="3200" spc="-114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patojenik</a:t>
            </a:r>
            <a:r>
              <a:rPr sz="3200" spc="-114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bakterilere</a:t>
            </a:r>
            <a:r>
              <a:rPr sz="3200" spc="-114" dirty="0">
                <a:latin typeface="Calibri"/>
                <a:cs typeface="Calibri"/>
              </a:rPr>
              <a:t> </a:t>
            </a:r>
            <a:r>
              <a:rPr sz="3200" spc="-25" dirty="0">
                <a:latin typeface="Calibri"/>
                <a:cs typeface="Calibri"/>
              </a:rPr>
              <a:t>ve</a:t>
            </a:r>
            <a:endParaRPr sz="3200">
              <a:latin typeface="Calibri"/>
              <a:cs typeface="Calibri"/>
            </a:endParaRPr>
          </a:p>
          <a:p>
            <a:pPr marL="354965" marR="27940">
              <a:lnSpc>
                <a:spcPct val="100000"/>
              </a:lnSpc>
            </a:pPr>
            <a:r>
              <a:rPr sz="3200" dirty="0">
                <a:latin typeface="Calibri"/>
                <a:cs typeface="Calibri"/>
              </a:rPr>
              <a:t>virüslere</a:t>
            </a:r>
            <a:r>
              <a:rPr sz="3200" spc="-12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karşı</a:t>
            </a:r>
            <a:r>
              <a:rPr sz="3200" spc="-110" dirty="0">
                <a:latin typeface="Calibri"/>
                <a:cs typeface="Calibri"/>
              </a:rPr>
              <a:t> </a:t>
            </a:r>
            <a:r>
              <a:rPr sz="3200" spc="-25" dirty="0">
                <a:latin typeface="Calibri"/>
                <a:cs typeface="Calibri"/>
              </a:rPr>
              <a:t>korumaya</a:t>
            </a:r>
            <a:r>
              <a:rPr sz="3200" spc="-114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yardımcı</a:t>
            </a:r>
            <a:r>
              <a:rPr sz="3200" spc="-9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olacak</a:t>
            </a:r>
            <a:r>
              <a:rPr sz="3200" spc="-114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ve</a:t>
            </a:r>
            <a:r>
              <a:rPr sz="3200" spc="-11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nanobilgisayar</a:t>
            </a:r>
            <a:r>
              <a:rPr sz="3200" spc="-9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içeren </a:t>
            </a:r>
            <a:r>
              <a:rPr sz="3200" dirty="0">
                <a:latin typeface="Calibri"/>
                <a:cs typeface="Calibri"/>
              </a:rPr>
              <a:t>birçok</a:t>
            </a:r>
            <a:r>
              <a:rPr sz="3200" spc="-5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ilaç</a:t>
            </a:r>
            <a:r>
              <a:rPr sz="3200" spc="-5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mikropları</a:t>
            </a:r>
            <a:r>
              <a:rPr sz="3200" spc="-5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etkisiz</a:t>
            </a:r>
            <a:r>
              <a:rPr sz="3200" spc="-7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hale</a:t>
            </a:r>
            <a:r>
              <a:rPr sz="3200" spc="-5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getirecektir.</a:t>
            </a:r>
            <a:endParaRPr sz="3200">
              <a:latin typeface="Calibri"/>
              <a:cs typeface="Calibri"/>
            </a:endParaRPr>
          </a:p>
          <a:p>
            <a:pPr marL="354965" marR="858519" indent="-342900">
              <a:lnSpc>
                <a:spcPct val="100000"/>
              </a:lnSpc>
              <a:spcBef>
                <a:spcPts val="770"/>
              </a:spcBef>
              <a:buFont typeface="Arial"/>
              <a:buChar char="•"/>
              <a:tabLst>
                <a:tab pos="354965" algn="l"/>
              </a:tabLst>
            </a:pPr>
            <a:r>
              <a:rPr sz="3200" dirty="0">
                <a:latin typeface="Calibri"/>
                <a:cs typeface="Calibri"/>
              </a:rPr>
              <a:t>Nanorobotların</a:t>
            </a:r>
            <a:r>
              <a:rPr sz="3200" spc="-10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insan</a:t>
            </a:r>
            <a:r>
              <a:rPr sz="3200" spc="-10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tıbbının</a:t>
            </a:r>
            <a:r>
              <a:rPr sz="3200" spc="-8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geleceğinin</a:t>
            </a:r>
            <a:r>
              <a:rPr sz="3200" spc="-114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bir</a:t>
            </a:r>
            <a:r>
              <a:rPr sz="3200" spc="-114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parçası</a:t>
            </a:r>
            <a:r>
              <a:rPr sz="3200" spc="-11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olacağı </a:t>
            </a:r>
            <a:r>
              <a:rPr sz="3200" dirty="0">
                <a:latin typeface="Calibri"/>
                <a:cs typeface="Calibri"/>
              </a:rPr>
              <a:t>tahmin</a:t>
            </a:r>
            <a:r>
              <a:rPr sz="3200" spc="-12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edilmektedir.</a:t>
            </a:r>
            <a:endParaRPr sz="3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91896" rIns="0" bIns="0" rtlCol="0">
            <a:spAutoFit/>
          </a:bodyPr>
          <a:lstStyle/>
          <a:p>
            <a:pPr marL="1319530">
              <a:lnSpc>
                <a:spcPct val="100000"/>
              </a:lnSpc>
              <a:spcBef>
                <a:spcPts val="105"/>
              </a:spcBef>
            </a:pPr>
            <a:r>
              <a:rPr b="1" dirty="0">
                <a:solidFill>
                  <a:srgbClr val="C00000"/>
                </a:solidFill>
                <a:latin typeface="Calibri"/>
                <a:cs typeface="Calibri"/>
              </a:rPr>
              <a:t>IoT-</a:t>
            </a:r>
            <a:r>
              <a:rPr b="1" spc="-2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b="1" dirty="0">
                <a:solidFill>
                  <a:srgbClr val="C00000"/>
                </a:solidFill>
                <a:latin typeface="Calibri"/>
                <a:cs typeface="Calibri"/>
              </a:rPr>
              <a:t>Nesnelerin</a:t>
            </a:r>
            <a:r>
              <a:rPr b="1" spc="-6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b="1" spc="-10" dirty="0">
                <a:solidFill>
                  <a:srgbClr val="C00000"/>
                </a:solidFill>
                <a:latin typeface="Calibri"/>
                <a:cs typeface="Calibri"/>
              </a:rPr>
              <a:t>İnterneti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64540" y="1250949"/>
            <a:ext cx="11188065" cy="3796424"/>
          </a:xfrm>
          <a:prstGeom prst="rect">
            <a:avLst/>
          </a:prstGeom>
        </p:spPr>
        <p:txBody>
          <a:bodyPr vert="horz" wrap="square" lIns="0" tIns="78740" rIns="0" bIns="0" rtlCol="0">
            <a:spAutoFit/>
          </a:bodyPr>
          <a:lstStyle/>
          <a:p>
            <a:pPr marL="355600" marR="347980" indent="-342900" algn="just">
              <a:lnSpc>
                <a:spcPct val="80100"/>
              </a:lnSpc>
              <a:spcBef>
                <a:spcPts val="620"/>
              </a:spcBef>
              <a:buFont typeface="Arial"/>
              <a:buChar char="•"/>
              <a:tabLst>
                <a:tab pos="355600" algn="l"/>
              </a:tabLst>
            </a:pPr>
            <a:r>
              <a:rPr sz="2200" dirty="0">
                <a:latin typeface="Calibri"/>
                <a:cs typeface="Calibri"/>
              </a:rPr>
              <a:t>IoT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(Internet</a:t>
            </a:r>
            <a:r>
              <a:rPr sz="2200" spc="-3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of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Things)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,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nesnelerin</a:t>
            </a:r>
            <a:r>
              <a:rPr sz="2200" spc="-5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interneti,</a:t>
            </a:r>
            <a:r>
              <a:rPr sz="2200" spc="-5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farklı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protokolleri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kullanarak</a:t>
            </a:r>
            <a:r>
              <a:rPr sz="2200" spc="-6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akıllı</a:t>
            </a:r>
            <a:r>
              <a:rPr sz="2200" spc="-6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ağ</a:t>
            </a:r>
            <a:r>
              <a:rPr sz="2200" spc="-5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yapısında, </a:t>
            </a:r>
            <a:r>
              <a:rPr sz="2200" dirty="0">
                <a:latin typeface="Calibri"/>
                <a:cs typeface="Calibri"/>
              </a:rPr>
              <a:t>birbirlerine</a:t>
            </a:r>
            <a:r>
              <a:rPr sz="2200" spc="-6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bağlanarak,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birbirleri</a:t>
            </a:r>
            <a:r>
              <a:rPr sz="2200" spc="-5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ile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haberleşen</a:t>
            </a:r>
            <a:r>
              <a:rPr sz="2200" spc="-2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ve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bilgi</a:t>
            </a:r>
            <a:r>
              <a:rPr sz="2200" spc="-3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üreten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algılayıcılar</a:t>
            </a:r>
            <a:r>
              <a:rPr sz="2200" spc="-7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ile</a:t>
            </a:r>
            <a:r>
              <a:rPr sz="2200" spc="-3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donatılmış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akıllı </a:t>
            </a:r>
            <a:r>
              <a:rPr sz="2200" spc="-25" dirty="0">
                <a:latin typeface="Calibri"/>
                <a:cs typeface="Calibri"/>
              </a:rPr>
              <a:t>makinelerdir.</a:t>
            </a:r>
            <a:r>
              <a:rPr sz="2200" spc="-7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Gezgin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(mobil)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ağlar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ve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internetin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gelişimiyle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birlikte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akıllı</a:t>
            </a:r>
            <a:r>
              <a:rPr sz="2200" spc="-7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makinelerin</a:t>
            </a:r>
            <a:r>
              <a:rPr sz="2200" spc="-5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kişiler</a:t>
            </a:r>
            <a:r>
              <a:rPr sz="2200" spc="-50" dirty="0">
                <a:latin typeface="Calibri"/>
                <a:cs typeface="Calibri"/>
              </a:rPr>
              <a:t> </a:t>
            </a:r>
            <a:r>
              <a:rPr sz="2200" spc="-25" dirty="0">
                <a:latin typeface="Calibri"/>
                <a:cs typeface="Calibri"/>
              </a:rPr>
              <a:t>ile</a:t>
            </a:r>
            <a:endParaRPr sz="2200">
              <a:latin typeface="Calibri"/>
              <a:cs typeface="Calibri"/>
            </a:endParaRPr>
          </a:p>
          <a:p>
            <a:pPr marL="355600" marR="158115" algn="just">
              <a:lnSpc>
                <a:spcPct val="80000"/>
              </a:lnSpc>
            </a:pPr>
            <a:r>
              <a:rPr sz="2200" dirty="0">
                <a:latin typeface="Calibri"/>
                <a:cs typeface="Calibri"/>
              </a:rPr>
              <a:t>iletişim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kurmaları</a:t>
            </a:r>
            <a:r>
              <a:rPr sz="2200" spc="-65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kolaylaştı</a:t>
            </a:r>
            <a:r>
              <a:rPr sz="2200" spc="-7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ve</a:t>
            </a:r>
            <a:r>
              <a:rPr sz="2200" spc="-5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insanlar</a:t>
            </a:r>
            <a:r>
              <a:rPr sz="2200" spc="-7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da</a:t>
            </a:r>
            <a:r>
              <a:rPr sz="2200" spc="-5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onları</a:t>
            </a:r>
            <a:r>
              <a:rPr sz="2200" spc="-6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her</a:t>
            </a:r>
            <a:r>
              <a:rPr sz="2200" spc="-5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yerden,</a:t>
            </a:r>
            <a:r>
              <a:rPr sz="2200" spc="-5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her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zaman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gözlemleme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ve</a:t>
            </a:r>
            <a:r>
              <a:rPr sz="2200" spc="-5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kontrol </a:t>
            </a:r>
            <a:r>
              <a:rPr sz="2200" dirty="0">
                <a:latin typeface="Calibri"/>
                <a:cs typeface="Calibri"/>
              </a:rPr>
              <a:t>etme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şansına</a:t>
            </a:r>
            <a:r>
              <a:rPr sz="2200" spc="-5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sahip</a:t>
            </a:r>
            <a:r>
              <a:rPr sz="2200" spc="-60" dirty="0">
                <a:latin typeface="Calibri"/>
                <a:cs typeface="Calibri"/>
              </a:rPr>
              <a:t> </a:t>
            </a:r>
            <a:r>
              <a:rPr sz="2200" spc="-10">
                <a:latin typeface="Calibri"/>
                <a:cs typeface="Calibri"/>
              </a:rPr>
              <a:t>oldu</a:t>
            </a:r>
            <a:r>
              <a:rPr sz="2200" spc="-10" smtClean="0">
                <a:latin typeface="Calibri"/>
                <a:cs typeface="Calibri"/>
              </a:rPr>
              <a:t>.</a:t>
            </a:r>
            <a:endParaRPr lang="tr-TR" sz="2200" spc="-10" dirty="0" smtClean="0">
              <a:latin typeface="Calibri"/>
              <a:cs typeface="Calibri"/>
            </a:endParaRPr>
          </a:p>
          <a:p>
            <a:pPr marL="355600" marR="158115" algn="just">
              <a:lnSpc>
                <a:spcPct val="80000"/>
              </a:lnSpc>
            </a:pPr>
            <a:endParaRPr sz="2200">
              <a:latin typeface="Calibri"/>
              <a:cs typeface="Calibri"/>
            </a:endParaRPr>
          </a:p>
          <a:p>
            <a:pPr marL="355600" marR="5080" indent="-342900" algn="just">
              <a:lnSpc>
                <a:spcPct val="80000"/>
              </a:lnSpc>
              <a:spcBef>
                <a:spcPts val="530"/>
              </a:spcBef>
              <a:buFont typeface="Arial"/>
              <a:buChar char="•"/>
              <a:tabLst>
                <a:tab pos="355600" algn="l"/>
              </a:tabLst>
            </a:pPr>
            <a:r>
              <a:rPr sz="2200" spc="-20" dirty="0">
                <a:latin typeface="Calibri"/>
                <a:cs typeface="Calibri"/>
              </a:rPr>
              <a:t>Yakın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gelecekte </a:t>
            </a:r>
            <a:r>
              <a:rPr sz="2200" dirty="0">
                <a:latin typeface="Calibri"/>
                <a:cs typeface="Calibri"/>
              </a:rPr>
              <a:t>birbirlerine</a:t>
            </a:r>
            <a:r>
              <a:rPr sz="2200" spc="-8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bağlı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akıllı</a:t>
            </a:r>
            <a:r>
              <a:rPr sz="2200" spc="-7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makineler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sayesinde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ortaya</a:t>
            </a:r>
            <a:r>
              <a:rPr sz="2200" spc="-7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çıkacak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veri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miktarı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inanılmaz </a:t>
            </a:r>
            <a:r>
              <a:rPr sz="2200">
                <a:latin typeface="Calibri"/>
                <a:cs typeface="Calibri"/>
              </a:rPr>
              <a:t>derecede</a:t>
            </a:r>
            <a:r>
              <a:rPr sz="2200" spc="-50">
                <a:latin typeface="Calibri"/>
                <a:cs typeface="Calibri"/>
              </a:rPr>
              <a:t> </a:t>
            </a:r>
            <a:r>
              <a:rPr sz="2200" smtClean="0">
                <a:latin typeface="Calibri"/>
                <a:cs typeface="Calibri"/>
              </a:rPr>
              <a:t>artacak</a:t>
            </a:r>
            <a:r>
              <a:rPr sz="2200" spc="-55" smtClean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ve</a:t>
            </a:r>
            <a:r>
              <a:rPr sz="2200" spc="-5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bu</a:t>
            </a:r>
            <a:r>
              <a:rPr sz="2200" spc="-6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büyük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verilerin</a:t>
            </a:r>
            <a:r>
              <a:rPr sz="2200" spc="-7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çözümlenerek</a:t>
            </a:r>
            <a:r>
              <a:rPr sz="2200" spc="-2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işlenmesi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zor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ve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karmaşık</a:t>
            </a:r>
            <a:r>
              <a:rPr sz="2200" spc="-6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hale</a:t>
            </a:r>
            <a:r>
              <a:rPr sz="2200" spc="-6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gelecektir. </a:t>
            </a:r>
            <a:r>
              <a:rPr sz="2200" dirty="0">
                <a:latin typeface="Calibri"/>
                <a:cs typeface="Calibri"/>
              </a:rPr>
              <a:t>Bunun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yanında</a:t>
            </a:r>
            <a:r>
              <a:rPr sz="2200" spc="-6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verilerin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gizliliği</a:t>
            </a:r>
            <a:r>
              <a:rPr sz="2200" spc="-5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ve</a:t>
            </a:r>
            <a:r>
              <a:rPr sz="2200" spc="-5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güvenliği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de</a:t>
            </a:r>
            <a:r>
              <a:rPr sz="2200" spc="-5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önemli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bir</a:t>
            </a:r>
            <a:r>
              <a:rPr sz="2200" spc="-5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konu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olarak</a:t>
            </a:r>
            <a:r>
              <a:rPr sz="2200" spc="-6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karşımıza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çıkmaktadır.</a:t>
            </a:r>
            <a:endParaRPr sz="2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75"/>
              </a:spcBef>
              <a:buFont typeface="Arial"/>
              <a:buChar char="•"/>
            </a:pPr>
            <a:endParaRPr sz="2200">
              <a:latin typeface="Calibri"/>
              <a:cs typeface="Calibri"/>
            </a:endParaRPr>
          </a:p>
          <a:p>
            <a:pPr marL="355600" marR="467995" indent="-342900">
              <a:lnSpc>
                <a:spcPct val="80100"/>
              </a:lnSpc>
              <a:spcBef>
                <a:spcPts val="5"/>
              </a:spcBef>
              <a:buFont typeface="Arial"/>
              <a:buChar char="•"/>
              <a:tabLst>
                <a:tab pos="355600" algn="l"/>
              </a:tabLst>
            </a:pPr>
            <a:r>
              <a:rPr sz="2200" dirty="0">
                <a:latin typeface="Calibri"/>
                <a:cs typeface="Calibri"/>
              </a:rPr>
              <a:t>Karşılıklı</a:t>
            </a:r>
            <a:r>
              <a:rPr sz="2200" spc="-7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etkileşimin</a:t>
            </a:r>
            <a:r>
              <a:rPr sz="2200" spc="-3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her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nesnenin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içine</a:t>
            </a:r>
            <a:r>
              <a:rPr sz="2200" spc="-5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gireceği</a:t>
            </a:r>
            <a:r>
              <a:rPr sz="2200" spc="-3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ve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farklı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nesnelerin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ortak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amaçlar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için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gezgin hareket</a:t>
            </a:r>
            <a:r>
              <a:rPr sz="2200" spc="-6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edeceği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bir</a:t>
            </a:r>
            <a:r>
              <a:rPr sz="2200" spc="-6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döneme</a:t>
            </a:r>
            <a:r>
              <a:rPr sz="2200" spc="-5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gireceğiz.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Bu</a:t>
            </a:r>
            <a:r>
              <a:rPr sz="2200" spc="-5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arada</a:t>
            </a:r>
            <a:r>
              <a:rPr sz="2200" spc="-7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insanların</a:t>
            </a:r>
            <a:r>
              <a:rPr sz="2200" spc="-10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fizyolojik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ve</a:t>
            </a:r>
            <a:r>
              <a:rPr sz="2200" spc="-6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psikolojik</a:t>
            </a:r>
            <a:r>
              <a:rPr sz="2200" spc="-6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olarak</a:t>
            </a:r>
            <a:r>
              <a:rPr sz="2200" spc="-75" dirty="0">
                <a:latin typeface="Calibri"/>
                <a:cs typeface="Calibri"/>
              </a:rPr>
              <a:t> </a:t>
            </a:r>
            <a:r>
              <a:rPr sz="2200" spc="-25" dirty="0">
                <a:latin typeface="Calibri"/>
                <a:cs typeface="Calibri"/>
              </a:rPr>
              <a:t>bu </a:t>
            </a:r>
            <a:r>
              <a:rPr sz="2200" dirty="0">
                <a:latin typeface="Calibri"/>
                <a:cs typeface="Calibri"/>
              </a:rPr>
              <a:t>değişime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nasıl</a:t>
            </a:r>
            <a:r>
              <a:rPr sz="2200" spc="-6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karşılık</a:t>
            </a:r>
            <a:r>
              <a:rPr sz="2200" spc="-7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vereceği</a:t>
            </a:r>
            <a:r>
              <a:rPr sz="2200" spc="-6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de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>
                <a:latin typeface="Calibri"/>
                <a:cs typeface="Calibri"/>
              </a:rPr>
              <a:t>önemli</a:t>
            </a:r>
            <a:r>
              <a:rPr sz="2200" spc="-55">
                <a:latin typeface="Calibri"/>
                <a:cs typeface="Calibri"/>
              </a:rPr>
              <a:t> </a:t>
            </a:r>
            <a:r>
              <a:rPr lang="tr-TR" sz="2200" spc="-55" dirty="0" smtClean="0">
                <a:latin typeface="Calibri"/>
                <a:cs typeface="Calibri"/>
              </a:rPr>
              <a:t>bir </a:t>
            </a:r>
            <a:r>
              <a:rPr sz="2200" smtClean="0">
                <a:latin typeface="Calibri"/>
                <a:cs typeface="Calibri"/>
              </a:rPr>
              <a:t>soru</a:t>
            </a:r>
            <a:r>
              <a:rPr sz="2200" spc="-75" smtClean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olarak</a:t>
            </a:r>
            <a:r>
              <a:rPr sz="2200" spc="-6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kendini</a:t>
            </a:r>
            <a:r>
              <a:rPr sz="2200" spc="-7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göstermektedir.</a:t>
            </a:r>
            <a:endParaRPr sz="2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4769" rIns="0" bIns="0" rtlCol="0">
            <a:spAutoFit/>
          </a:bodyPr>
          <a:lstStyle/>
          <a:p>
            <a:pPr marL="2965450">
              <a:lnSpc>
                <a:spcPct val="100000"/>
              </a:lnSpc>
              <a:spcBef>
                <a:spcPts val="95"/>
              </a:spcBef>
            </a:pPr>
            <a:r>
              <a:rPr sz="4000" b="1" spc="-55" dirty="0">
                <a:solidFill>
                  <a:srgbClr val="C00000"/>
                </a:solidFill>
                <a:latin typeface="Calibri"/>
                <a:cs typeface="Calibri"/>
              </a:rPr>
              <a:t>Yapay</a:t>
            </a:r>
            <a:r>
              <a:rPr sz="4000" b="1" spc="-13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4000" b="1" spc="-20" dirty="0">
                <a:solidFill>
                  <a:srgbClr val="C00000"/>
                </a:solidFill>
                <a:latin typeface="Calibri"/>
                <a:cs typeface="Calibri"/>
              </a:rPr>
              <a:t>Zeka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88340" y="1308861"/>
            <a:ext cx="11305540" cy="4305935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355600" marR="49530" indent="-342900" algn="just">
              <a:lnSpc>
                <a:spcPct val="80000"/>
              </a:lnSpc>
              <a:spcBef>
                <a:spcPts val="745"/>
              </a:spcBef>
              <a:buFont typeface="Arial"/>
              <a:buChar char="•"/>
              <a:tabLst>
                <a:tab pos="355600" algn="l"/>
              </a:tabLst>
            </a:pPr>
            <a:r>
              <a:rPr sz="2700" spc="-20" dirty="0">
                <a:latin typeface="Calibri"/>
                <a:cs typeface="Calibri"/>
              </a:rPr>
              <a:t>“Yapay</a:t>
            </a:r>
            <a:r>
              <a:rPr sz="2700" spc="-105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Zeka”</a:t>
            </a:r>
            <a:r>
              <a:rPr sz="2700" spc="-85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terimi</a:t>
            </a:r>
            <a:r>
              <a:rPr sz="2700" spc="-75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1956</a:t>
            </a:r>
            <a:r>
              <a:rPr sz="2700" spc="-95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yılında</a:t>
            </a:r>
            <a:r>
              <a:rPr sz="2700" spc="-85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Massachusetts</a:t>
            </a:r>
            <a:r>
              <a:rPr sz="2700" spc="-120" dirty="0">
                <a:latin typeface="Calibri"/>
                <a:cs typeface="Calibri"/>
              </a:rPr>
              <a:t> </a:t>
            </a:r>
            <a:r>
              <a:rPr sz="2700" spc="-20" dirty="0">
                <a:latin typeface="Calibri"/>
                <a:cs typeface="Calibri"/>
              </a:rPr>
              <a:t>Teknoloji</a:t>
            </a:r>
            <a:r>
              <a:rPr sz="2700" spc="-75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Enstitüsü'nden</a:t>
            </a:r>
            <a:r>
              <a:rPr sz="2700" spc="-110" dirty="0">
                <a:latin typeface="Calibri"/>
                <a:cs typeface="Calibri"/>
              </a:rPr>
              <a:t> </a:t>
            </a:r>
            <a:r>
              <a:rPr sz="2700" spc="-20" dirty="0">
                <a:latin typeface="Calibri"/>
                <a:cs typeface="Calibri"/>
              </a:rPr>
              <a:t>John </a:t>
            </a:r>
            <a:r>
              <a:rPr sz="2700" dirty="0">
                <a:latin typeface="Calibri"/>
                <a:cs typeface="Calibri"/>
              </a:rPr>
              <a:t>McCarthy</a:t>
            </a:r>
            <a:r>
              <a:rPr sz="2700" spc="-85" dirty="0">
                <a:latin typeface="Calibri"/>
                <a:cs typeface="Calibri"/>
              </a:rPr>
              <a:t> </a:t>
            </a:r>
            <a:r>
              <a:rPr sz="2700" spc="-10" dirty="0">
                <a:latin typeface="Calibri"/>
                <a:cs typeface="Calibri"/>
              </a:rPr>
              <a:t>tarafından</a:t>
            </a:r>
            <a:r>
              <a:rPr sz="2700" spc="-100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oluşturuldu.</a:t>
            </a:r>
            <a:r>
              <a:rPr sz="2700" spc="-90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İnsan</a:t>
            </a:r>
            <a:r>
              <a:rPr sz="2700" spc="-110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gibi</a:t>
            </a:r>
            <a:r>
              <a:rPr sz="2700" spc="-75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davranmasını</a:t>
            </a:r>
            <a:r>
              <a:rPr sz="2700" spc="-90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amaçlayan</a:t>
            </a:r>
            <a:r>
              <a:rPr sz="2700" spc="-120" dirty="0">
                <a:latin typeface="Calibri"/>
                <a:cs typeface="Calibri"/>
              </a:rPr>
              <a:t> </a:t>
            </a:r>
            <a:r>
              <a:rPr sz="2700" spc="-10" dirty="0">
                <a:latin typeface="Calibri"/>
                <a:cs typeface="Calibri"/>
              </a:rPr>
              <a:t>bilgisayar </a:t>
            </a:r>
            <a:r>
              <a:rPr sz="2700" dirty="0">
                <a:latin typeface="Calibri"/>
                <a:cs typeface="Calibri"/>
              </a:rPr>
              <a:t>biliminin</a:t>
            </a:r>
            <a:r>
              <a:rPr sz="2700" spc="-40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bir</a:t>
            </a:r>
            <a:r>
              <a:rPr sz="2700" spc="-30" dirty="0">
                <a:latin typeface="Calibri"/>
                <a:cs typeface="Calibri"/>
              </a:rPr>
              <a:t> </a:t>
            </a:r>
            <a:r>
              <a:rPr sz="2700" spc="-10" dirty="0">
                <a:latin typeface="Calibri"/>
                <a:cs typeface="Calibri"/>
              </a:rPr>
              <a:t>dalıdır.</a:t>
            </a:r>
            <a:endParaRPr sz="2700">
              <a:latin typeface="Calibri"/>
              <a:cs typeface="Calibri"/>
            </a:endParaRPr>
          </a:p>
          <a:p>
            <a:pPr marL="355600" marR="40005" indent="-342900" algn="just">
              <a:lnSpc>
                <a:spcPts val="2590"/>
              </a:lnSpc>
              <a:spcBef>
                <a:spcPts val="630"/>
              </a:spcBef>
              <a:buFont typeface="Arial"/>
              <a:buChar char="•"/>
              <a:tabLst>
                <a:tab pos="355600" algn="l"/>
              </a:tabLst>
            </a:pPr>
            <a:r>
              <a:rPr sz="2700" spc="-30" dirty="0">
                <a:latin typeface="Calibri"/>
                <a:cs typeface="Calibri"/>
              </a:rPr>
              <a:t>Yapay</a:t>
            </a:r>
            <a:r>
              <a:rPr sz="2700" spc="-95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Zeka,</a:t>
            </a:r>
            <a:r>
              <a:rPr sz="2700" spc="-80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gerçek</a:t>
            </a:r>
            <a:r>
              <a:rPr sz="2700" spc="-90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yaşam</a:t>
            </a:r>
            <a:r>
              <a:rPr sz="2700" spc="-85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durumlarında</a:t>
            </a:r>
            <a:r>
              <a:rPr sz="2700" spc="-90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karar</a:t>
            </a:r>
            <a:r>
              <a:rPr sz="2700" spc="-85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veren</a:t>
            </a:r>
            <a:r>
              <a:rPr sz="2700" spc="-80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makineler</a:t>
            </a:r>
            <a:r>
              <a:rPr sz="2700" spc="-85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geliştirmek</a:t>
            </a:r>
            <a:r>
              <a:rPr sz="2700" spc="-80" dirty="0">
                <a:latin typeface="Calibri"/>
                <a:cs typeface="Calibri"/>
              </a:rPr>
              <a:t> </a:t>
            </a:r>
            <a:r>
              <a:rPr sz="2700" spc="-10" dirty="0">
                <a:latin typeface="Calibri"/>
                <a:cs typeface="Calibri"/>
              </a:rPr>
              <a:t>için, </a:t>
            </a:r>
            <a:r>
              <a:rPr sz="2700" dirty="0">
                <a:latin typeface="Calibri"/>
                <a:cs typeface="Calibri"/>
              </a:rPr>
              <a:t>insan</a:t>
            </a:r>
            <a:r>
              <a:rPr sz="2700" spc="-65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dillerini</a:t>
            </a:r>
            <a:r>
              <a:rPr sz="2700" spc="-40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anlamak,</a:t>
            </a:r>
            <a:r>
              <a:rPr sz="2700" spc="-65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etkileşimli</a:t>
            </a:r>
            <a:r>
              <a:rPr sz="2700" spc="-45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oyunlar</a:t>
            </a:r>
            <a:r>
              <a:rPr sz="2700" spc="-50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oynamak</a:t>
            </a:r>
            <a:r>
              <a:rPr sz="2700" spc="-65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için</a:t>
            </a:r>
            <a:r>
              <a:rPr sz="2700" spc="-45" dirty="0">
                <a:latin typeface="Calibri"/>
                <a:cs typeface="Calibri"/>
              </a:rPr>
              <a:t> </a:t>
            </a:r>
            <a:r>
              <a:rPr sz="2700" spc="-10" dirty="0">
                <a:latin typeface="Calibri"/>
                <a:cs typeface="Calibri"/>
              </a:rPr>
              <a:t>bilgisayar</a:t>
            </a:r>
            <a:endParaRPr sz="2700">
              <a:latin typeface="Calibri"/>
              <a:cs typeface="Calibri"/>
            </a:endParaRPr>
          </a:p>
          <a:p>
            <a:pPr marL="355600" algn="just">
              <a:lnSpc>
                <a:spcPts val="2620"/>
              </a:lnSpc>
            </a:pPr>
            <a:r>
              <a:rPr sz="2700" dirty="0">
                <a:latin typeface="Calibri"/>
                <a:cs typeface="Calibri"/>
              </a:rPr>
              <a:t>algoritmalarının</a:t>
            </a:r>
            <a:r>
              <a:rPr sz="2700" spc="-100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ve</a:t>
            </a:r>
            <a:r>
              <a:rPr sz="2700" spc="-95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matematksel</a:t>
            </a:r>
            <a:r>
              <a:rPr sz="2700" spc="-114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modellerin</a:t>
            </a:r>
            <a:r>
              <a:rPr sz="2700" spc="-95" dirty="0">
                <a:latin typeface="Calibri"/>
                <a:cs typeface="Calibri"/>
              </a:rPr>
              <a:t> </a:t>
            </a:r>
            <a:r>
              <a:rPr sz="2700" spc="-10" dirty="0">
                <a:latin typeface="Calibri"/>
                <a:cs typeface="Calibri"/>
              </a:rPr>
              <a:t>geliştirilmesidir.</a:t>
            </a:r>
            <a:endParaRPr sz="2700">
              <a:latin typeface="Calibri"/>
              <a:cs typeface="Calibri"/>
            </a:endParaRPr>
          </a:p>
          <a:p>
            <a:pPr marL="354965" indent="-342265" algn="just">
              <a:lnSpc>
                <a:spcPts val="2915"/>
              </a:lnSpc>
              <a:buFont typeface="Arial"/>
              <a:buChar char="•"/>
              <a:tabLst>
                <a:tab pos="354965" algn="l"/>
              </a:tabLst>
            </a:pPr>
            <a:r>
              <a:rPr sz="2700" spc="-10" dirty="0">
                <a:latin typeface="Calibri"/>
                <a:cs typeface="Calibri"/>
              </a:rPr>
              <a:t>Bilgisayarları,</a:t>
            </a:r>
            <a:r>
              <a:rPr sz="2700" spc="-70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duyusal</a:t>
            </a:r>
            <a:r>
              <a:rPr sz="2700" spc="-60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(Duyu</a:t>
            </a:r>
            <a:r>
              <a:rPr sz="2700" spc="-45" dirty="0">
                <a:latin typeface="Calibri"/>
                <a:cs typeface="Calibri"/>
              </a:rPr>
              <a:t> </a:t>
            </a:r>
            <a:r>
              <a:rPr sz="2700" spc="-10" dirty="0">
                <a:latin typeface="Calibri"/>
                <a:cs typeface="Calibri"/>
              </a:rPr>
              <a:t>Organları)</a:t>
            </a:r>
            <a:r>
              <a:rPr sz="2700" spc="-65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ve</a:t>
            </a:r>
            <a:r>
              <a:rPr sz="2700" spc="-40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fiziksel</a:t>
            </a:r>
            <a:r>
              <a:rPr sz="2700" spc="-60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uyaranları</a:t>
            </a:r>
            <a:r>
              <a:rPr sz="2700" spc="-60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algılamak</a:t>
            </a:r>
            <a:r>
              <a:rPr sz="2700" spc="-50" dirty="0">
                <a:latin typeface="Calibri"/>
                <a:cs typeface="Calibri"/>
              </a:rPr>
              <a:t> </a:t>
            </a:r>
            <a:r>
              <a:rPr sz="2700" spc="-25" dirty="0">
                <a:latin typeface="Calibri"/>
                <a:cs typeface="Calibri"/>
              </a:rPr>
              <a:t>ve</a:t>
            </a:r>
            <a:endParaRPr sz="2700">
              <a:latin typeface="Calibri"/>
              <a:cs typeface="Calibri"/>
            </a:endParaRPr>
          </a:p>
          <a:p>
            <a:pPr marL="355600" marR="5080">
              <a:lnSpc>
                <a:spcPct val="80000"/>
              </a:lnSpc>
              <a:spcBef>
                <a:spcPts val="325"/>
              </a:spcBef>
            </a:pPr>
            <a:r>
              <a:rPr sz="2700" dirty="0">
                <a:latin typeface="Calibri"/>
                <a:cs typeface="Calibri"/>
              </a:rPr>
              <a:t>bunlara</a:t>
            </a:r>
            <a:r>
              <a:rPr sz="2700" spc="-90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tepki</a:t>
            </a:r>
            <a:r>
              <a:rPr sz="2700" spc="-80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vermek</a:t>
            </a:r>
            <a:r>
              <a:rPr sz="2700" spc="-80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üzere</a:t>
            </a:r>
            <a:r>
              <a:rPr sz="2700" spc="-90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geliştirilen</a:t>
            </a:r>
            <a:r>
              <a:rPr sz="2700" spc="-85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algoritmalar</a:t>
            </a:r>
            <a:r>
              <a:rPr sz="2700" spc="-70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ve</a:t>
            </a:r>
            <a:r>
              <a:rPr sz="2700" spc="-75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matematiksel</a:t>
            </a:r>
            <a:r>
              <a:rPr sz="2700" spc="-100" dirty="0">
                <a:latin typeface="Calibri"/>
                <a:cs typeface="Calibri"/>
              </a:rPr>
              <a:t> </a:t>
            </a:r>
            <a:r>
              <a:rPr sz="2700" spc="-10" dirty="0">
                <a:latin typeface="Calibri"/>
                <a:cs typeface="Calibri"/>
              </a:rPr>
              <a:t>modeller geliştirerek</a:t>
            </a:r>
            <a:r>
              <a:rPr sz="2700" spc="-65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programlamak</a:t>
            </a:r>
            <a:r>
              <a:rPr sz="2700" spc="-50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ve</a:t>
            </a:r>
            <a:r>
              <a:rPr sz="2700" spc="-60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insan</a:t>
            </a:r>
            <a:r>
              <a:rPr sz="2700" spc="-70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beynindeki</a:t>
            </a:r>
            <a:r>
              <a:rPr sz="2700" spc="-65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nöronlar</a:t>
            </a:r>
            <a:r>
              <a:rPr sz="2700" spc="-60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(sinir</a:t>
            </a:r>
            <a:r>
              <a:rPr sz="2700" spc="-65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ağları)</a:t>
            </a:r>
            <a:r>
              <a:rPr sz="2700" spc="-60" dirty="0">
                <a:latin typeface="Calibri"/>
                <a:cs typeface="Calibri"/>
              </a:rPr>
              <a:t> </a:t>
            </a:r>
            <a:r>
              <a:rPr sz="2700" spc="-10" dirty="0">
                <a:latin typeface="Calibri"/>
                <a:cs typeface="Calibri"/>
              </a:rPr>
              <a:t>arasındaki </a:t>
            </a:r>
            <a:r>
              <a:rPr sz="2700" dirty="0">
                <a:latin typeface="Calibri"/>
                <a:cs typeface="Calibri"/>
              </a:rPr>
              <a:t>fiziksel</a:t>
            </a:r>
            <a:r>
              <a:rPr sz="2700" spc="-65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bağlantı</a:t>
            </a:r>
            <a:r>
              <a:rPr sz="2700" spc="-85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türlerine</a:t>
            </a:r>
            <a:r>
              <a:rPr sz="2700" spc="-80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benzer</a:t>
            </a:r>
            <a:r>
              <a:rPr sz="2700" spc="-90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yapıyı</a:t>
            </a:r>
            <a:r>
              <a:rPr sz="2700" spc="-60" dirty="0">
                <a:latin typeface="Calibri"/>
                <a:cs typeface="Calibri"/>
              </a:rPr>
              <a:t> </a:t>
            </a:r>
            <a:r>
              <a:rPr sz="2700" spc="-10" dirty="0">
                <a:latin typeface="Calibri"/>
                <a:cs typeface="Calibri"/>
              </a:rPr>
              <a:t>geliştirerek</a:t>
            </a:r>
            <a:r>
              <a:rPr sz="2700" spc="-85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insan</a:t>
            </a:r>
            <a:r>
              <a:rPr sz="2700" spc="-85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zekasını</a:t>
            </a:r>
            <a:r>
              <a:rPr sz="2700" spc="-75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taklit</a:t>
            </a:r>
            <a:r>
              <a:rPr sz="2700" spc="-70" dirty="0">
                <a:latin typeface="Calibri"/>
                <a:cs typeface="Calibri"/>
              </a:rPr>
              <a:t> </a:t>
            </a:r>
            <a:r>
              <a:rPr sz="2700" spc="-20" dirty="0">
                <a:latin typeface="Calibri"/>
                <a:cs typeface="Calibri"/>
              </a:rPr>
              <a:t>eden </a:t>
            </a:r>
            <a:r>
              <a:rPr sz="2700" dirty="0">
                <a:latin typeface="Calibri"/>
                <a:cs typeface="Calibri"/>
              </a:rPr>
              <a:t>sistemler</a:t>
            </a:r>
            <a:r>
              <a:rPr sz="2700" spc="-100" dirty="0">
                <a:latin typeface="Calibri"/>
                <a:cs typeface="Calibri"/>
              </a:rPr>
              <a:t> </a:t>
            </a:r>
            <a:r>
              <a:rPr sz="2700" spc="-10" dirty="0">
                <a:latin typeface="Calibri"/>
                <a:cs typeface="Calibri"/>
              </a:rPr>
              <a:t>tasarlamak.</a:t>
            </a:r>
            <a:endParaRPr sz="27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buFont typeface="Arial"/>
              <a:buChar char="•"/>
              <a:tabLst>
                <a:tab pos="354965" algn="l"/>
              </a:tabLst>
            </a:pPr>
            <a:r>
              <a:rPr sz="2700" spc="-10" dirty="0">
                <a:latin typeface="Calibri"/>
                <a:cs typeface="Calibri"/>
              </a:rPr>
              <a:t>Bilgisayar</a:t>
            </a:r>
            <a:r>
              <a:rPr sz="2700" spc="-120" dirty="0">
                <a:latin typeface="Calibri"/>
                <a:cs typeface="Calibri"/>
              </a:rPr>
              <a:t> </a:t>
            </a:r>
            <a:r>
              <a:rPr sz="2700" spc="-10" dirty="0">
                <a:latin typeface="Calibri"/>
                <a:cs typeface="Calibri"/>
              </a:rPr>
              <a:t>kontrollü</a:t>
            </a:r>
            <a:r>
              <a:rPr sz="2700" spc="-90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robotik</a:t>
            </a:r>
            <a:r>
              <a:rPr sz="2700" spc="-90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organlar</a:t>
            </a:r>
            <a:r>
              <a:rPr sz="2700" spc="-100" dirty="0">
                <a:latin typeface="Calibri"/>
                <a:cs typeface="Calibri"/>
              </a:rPr>
              <a:t> </a:t>
            </a:r>
            <a:r>
              <a:rPr sz="2700" spc="-10" dirty="0">
                <a:latin typeface="Calibri"/>
                <a:cs typeface="Calibri"/>
              </a:rPr>
              <a:t>geliştirmek.</a:t>
            </a:r>
            <a:endParaRPr sz="27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91896" rIns="0" bIns="0" rtlCol="0">
            <a:spAutoFit/>
          </a:bodyPr>
          <a:lstStyle/>
          <a:p>
            <a:pPr marL="839469">
              <a:lnSpc>
                <a:spcPct val="100000"/>
              </a:lnSpc>
              <a:spcBef>
                <a:spcPts val="105"/>
              </a:spcBef>
            </a:pPr>
            <a:r>
              <a:rPr b="1" dirty="0">
                <a:solidFill>
                  <a:srgbClr val="C00000"/>
                </a:solidFill>
                <a:latin typeface="Calibri"/>
                <a:cs typeface="Calibri"/>
              </a:rPr>
              <a:t>Kuantum</a:t>
            </a:r>
            <a:r>
              <a:rPr b="1" spc="-9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b="1" dirty="0">
                <a:solidFill>
                  <a:srgbClr val="C00000"/>
                </a:solidFill>
                <a:latin typeface="Calibri"/>
                <a:cs typeface="Calibri"/>
              </a:rPr>
              <a:t>Makine</a:t>
            </a:r>
            <a:r>
              <a:rPr b="1" spc="-7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b="1" spc="-10" dirty="0">
                <a:solidFill>
                  <a:srgbClr val="C00000"/>
                </a:solidFill>
                <a:latin typeface="Calibri"/>
                <a:cs typeface="Calibri"/>
              </a:rPr>
              <a:t>Öğrenmesi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64540" y="1250949"/>
            <a:ext cx="11139170" cy="4518660"/>
          </a:xfrm>
          <a:prstGeom prst="rect">
            <a:avLst/>
          </a:prstGeom>
        </p:spPr>
        <p:txBody>
          <a:bodyPr vert="horz" wrap="square" lIns="0" tIns="78740" rIns="0" bIns="0" rtlCol="0">
            <a:spAutoFit/>
          </a:bodyPr>
          <a:lstStyle/>
          <a:p>
            <a:pPr marL="355600" marR="741680" indent="-342900">
              <a:lnSpc>
                <a:spcPct val="80000"/>
              </a:lnSpc>
              <a:spcBef>
                <a:spcPts val="620"/>
              </a:spcBef>
              <a:buFont typeface="Arial"/>
              <a:buChar char="•"/>
              <a:tabLst>
                <a:tab pos="355600" algn="l"/>
              </a:tabLst>
            </a:pPr>
            <a:r>
              <a:rPr sz="2200" dirty="0">
                <a:latin typeface="Calibri"/>
                <a:cs typeface="Calibri"/>
              </a:rPr>
              <a:t>Son</a:t>
            </a:r>
            <a:r>
              <a:rPr sz="2200" spc="-3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yıllarda</a:t>
            </a:r>
            <a:r>
              <a:rPr sz="2200" spc="-6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veri</a:t>
            </a:r>
            <a:r>
              <a:rPr sz="2200" spc="-3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analizi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uygulamaları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ve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akıllı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makineler</a:t>
            </a:r>
            <a:r>
              <a:rPr sz="2200" spc="-3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ilgili</a:t>
            </a:r>
            <a:r>
              <a:rPr sz="2200" spc="-3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araştırmalar</a:t>
            </a:r>
            <a:r>
              <a:rPr sz="2200" spc="-6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güçlü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bir</a:t>
            </a:r>
            <a:r>
              <a:rPr sz="2200" spc="-3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şekilde </a:t>
            </a:r>
            <a:r>
              <a:rPr sz="2200" dirty="0">
                <a:latin typeface="Calibri"/>
                <a:cs typeface="Calibri"/>
              </a:rPr>
              <a:t>yeniden</a:t>
            </a:r>
            <a:r>
              <a:rPr sz="2200" spc="-9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ortaya</a:t>
            </a:r>
            <a:r>
              <a:rPr sz="2200" spc="-8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çıkmıştır.</a:t>
            </a:r>
            <a:endParaRPr sz="2200">
              <a:latin typeface="Calibri"/>
              <a:cs typeface="Calibri"/>
            </a:endParaRPr>
          </a:p>
          <a:p>
            <a:pPr marL="355600" marR="358140" indent="-342900">
              <a:lnSpc>
                <a:spcPct val="80000"/>
              </a:lnSpc>
              <a:spcBef>
                <a:spcPts val="535"/>
              </a:spcBef>
              <a:buFont typeface="Arial"/>
              <a:buChar char="•"/>
              <a:tabLst>
                <a:tab pos="355600" algn="l"/>
              </a:tabLst>
            </a:pPr>
            <a:r>
              <a:rPr sz="2200" dirty="0">
                <a:latin typeface="Calibri"/>
                <a:cs typeface="Calibri"/>
              </a:rPr>
              <a:t>Bu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güçlenen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ilgi</a:t>
            </a:r>
            <a:r>
              <a:rPr sz="2200" spc="-6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kısmen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klasik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hesaplama</a:t>
            </a:r>
            <a:r>
              <a:rPr sz="2200" spc="-5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yöntemlerindeki</a:t>
            </a:r>
            <a:r>
              <a:rPr sz="2200" spc="-3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gelişmeler</a:t>
            </a:r>
            <a:r>
              <a:rPr sz="2200" spc="-3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ve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kısmen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de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Kuantum </a:t>
            </a:r>
            <a:r>
              <a:rPr sz="2200" dirty="0">
                <a:latin typeface="Calibri"/>
                <a:cs typeface="Calibri"/>
              </a:rPr>
              <a:t>Hesaplama</a:t>
            </a:r>
            <a:r>
              <a:rPr sz="2200" spc="-5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(QC</a:t>
            </a:r>
            <a:r>
              <a:rPr sz="2200" spc="-5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-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Quantum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Computing)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ve</a:t>
            </a:r>
            <a:r>
              <a:rPr sz="2200" spc="-6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ilgili</a:t>
            </a:r>
            <a:r>
              <a:rPr sz="2200" spc="-7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kuantum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teknolojileri</a:t>
            </a:r>
            <a:r>
              <a:rPr sz="2200" spc="-5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tarafından</a:t>
            </a:r>
            <a:r>
              <a:rPr sz="2200" spc="-7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sunulan </a:t>
            </a:r>
            <a:r>
              <a:rPr sz="2200" dirty="0">
                <a:latin typeface="Calibri"/>
                <a:cs typeface="Calibri"/>
              </a:rPr>
              <a:t>muazzam</a:t>
            </a:r>
            <a:r>
              <a:rPr sz="2200" spc="-7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paralellik</a:t>
            </a:r>
            <a:r>
              <a:rPr sz="2200" spc="-114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potansiyelinden</a:t>
            </a:r>
            <a:r>
              <a:rPr sz="2200" spc="-10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kaynaklanmaktadır.</a:t>
            </a:r>
            <a:endParaRPr sz="2200">
              <a:latin typeface="Calibri"/>
              <a:cs typeface="Calibri"/>
            </a:endParaRPr>
          </a:p>
          <a:p>
            <a:pPr marL="355600" marR="5080" indent="-342900">
              <a:lnSpc>
                <a:spcPct val="80000"/>
              </a:lnSpc>
              <a:spcBef>
                <a:spcPts val="525"/>
              </a:spcBef>
              <a:buFont typeface="Arial"/>
              <a:buChar char="•"/>
              <a:tabLst>
                <a:tab pos="355600" algn="l"/>
              </a:tabLst>
            </a:pPr>
            <a:r>
              <a:rPr sz="2200" dirty="0">
                <a:latin typeface="Calibri"/>
                <a:cs typeface="Calibri"/>
              </a:rPr>
              <a:t>Hesaplama</a:t>
            </a:r>
            <a:r>
              <a:rPr sz="2200" spc="-3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yöntemlerindeki</a:t>
            </a:r>
            <a:r>
              <a:rPr sz="2200" spc="-2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bu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gelişmeler,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Makine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Öğrenmenin</a:t>
            </a:r>
            <a:r>
              <a:rPr sz="2200" spc="-3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(ML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–</a:t>
            </a:r>
            <a:r>
              <a:rPr sz="2200" spc="-2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Machine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Learning),</a:t>
            </a:r>
            <a:r>
              <a:rPr sz="2200" spc="-35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veri </a:t>
            </a:r>
            <a:r>
              <a:rPr sz="2200" dirty="0">
                <a:latin typeface="Calibri"/>
                <a:cs typeface="Calibri"/>
              </a:rPr>
              <a:t>güdümlü</a:t>
            </a:r>
            <a:r>
              <a:rPr sz="2200" spc="-6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öğrenme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ve</a:t>
            </a:r>
            <a:r>
              <a:rPr sz="2200" spc="-6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kuantum</a:t>
            </a:r>
            <a:r>
              <a:rPr sz="2200" spc="-6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destekli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hesaplama</a:t>
            </a:r>
            <a:r>
              <a:rPr sz="2200" spc="-6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yöntemleri,</a:t>
            </a:r>
            <a:r>
              <a:rPr sz="2200" spc="-5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hizmet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odaklı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tamamen</a:t>
            </a:r>
            <a:r>
              <a:rPr sz="2200" spc="-5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akıllı</a:t>
            </a:r>
            <a:r>
              <a:rPr sz="2200" spc="-85" dirty="0">
                <a:latin typeface="Calibri"/>
                <a:cs typeface="Calibri"/>
              </a:rPr>
              <a:t> </a:t>
            </a:r>
            <a:r>
              <a:rPr sz="2200" spc="-25" dirty="0">
                <a:latin typeface="Calibri"/>
                <a:cs typeface="Calibri"/>
              </a:rPr>
              <a:t>bir </a:t>
            </a:r>
            <a:r>
              <a:rPr sz="2200" dirty="0">
                <a:latin typeface="Calibri"/>
                <a:cs typeface="Calibri"/>
              </a:rPr>
              <a:t>iletişim</a:t>
            </a:r>
            <a:r>
              <a:rPr sz="2200" spc="-5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ağının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isteklerini</a:t>
            </a:r>
            <a:r>
              <a:rPr sz="2200" spc="-5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gerçekleştirmede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güçlü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bir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potansiyele</a:t>
            </a:r>
            <a:r>
              <a:rPr sz="2200" spc="-6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sahiptir.</a:t>
            </a:r>
            <a:endParaRPr sz="2200">
              <a:latin typeface="Calibri"/>
              <a:cs typeface="Calibri"/>
            </a:endParaRPr>
          </a:p>
          <a:p>
            <a:pPr marL="355600" marR="83185" indent="-342900">
              <a:lnSpc>
                <a:spcPct val="80000"/>
              </a:lnSpc>
              <a:spcBef>
                <a:spcPts val="530"/>
              </a:spcBef>
              <a:buFont typeface="Arial"/>
              <a:buChar char="•"/>
              <a:tabLst>
                <a:tab pos="355600" algn="l"/>
              </a:tabLst>
            </a:pPr>
            <a:r>
              <a:rPr sz="2200" spc="-10" dirty="0">
                <a:latin typeface="Calibri"/>
                <a:cs typeface="Calibri"/>
              </a:rPr>
              <a:t>Ortaya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çıkan</a:t>
            </a:r>
            <a:r>
              <a:rPr sz="2200" spc="-5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insan</a:t>
            </a:r>
            <a:r>
              <a:rPr sz="2200" spc="-5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ve</a:t>
            </a:r>
            <a:r>
              <a:rPr sz="2200" spc="-5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makine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arası</a:t>
            </a:r>
            <a:r>
              <a:rPr sz="2200" spc="-6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bağlantıyı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artırma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paradigmasında,</a:t>
            </a:r>
            <a:r>
              <a:rPr sz="2200" spc="-7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ağ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düğümü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sayısı</a:t>
            </a:r>
            <a:r>
              <a:rPr sz="2200" spc="-6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ve</a:t>
            </a:r>
            <a:r>
              <a:rPr sz="2200" spc="-50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veri </a:t>
            </a:r>
            <a:r>
              <a:rPr sz="2200" spc="-10" dirty="0">
                <a:latin typeface="Calibri"/>
                <a:cs typeface="Calibri"/>
              </a:rPr>
              <a:t>trafiğinde</a:t>
            </a:r>
            <a:r>
              <a:rPr sz="2200" spc="-3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önemli</a:t>
            </a:r>
            <a:r>
              <a:rPr sz="2200" spc="-2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bir</a:t>
            </a:r>
            <a:r>
              <a:rPr sz="2200" spc="-3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artış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beklenmektedir.</a:t>
            </a:r>
            <a:endParaRPr sz="2200">
              <a:latin typeface="Calibri"/>
              <a:cs typeface="Calibri"/>
            </a:endParaRPr>
          </a:p>
          <a:p>
            <a:pPr marL="354965" indent="-342265">
              <a:lnSpc>
                <a:spcPts val="2375"/>
              </a:lnSpc>
              <a:spcBef>
                <a:spcPts val="5"/>
              </a:spcBef>
              <a:buFont typeface="Arial"/>
              <a:buChar char="•"/>
              <a:tabLst>
                <a:tab pos="354965" algn="l"/>
              </a:tabLst>
            </a:pPr>
            <a:r>
              <a:rPr sz="2200" dirty="0">
                <a:latin typeface="Calibri"/>
                <a:cs typeface="Calibri"/>
              </a:rPr>
              <a:t>Makine</a:t>
            </a:r>
            <a:r>
              <a:rPr sz="2200" spc="-6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Öğrenmesi</a:t>
            </a:r>
            <a:r>
              <a:rPr sz="2200" spc="-3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(ML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)</a:t>
            </a:r>
            <a:r>
              <a:rPr sz="2200" spc="-6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ve</a:t>
            </a:r>
            <a:r>
              <a:rPr sz="2200" spc="-5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Quantum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Hesaplama</a:t>
            </a:r>
            <a:r>
              <a:rPr sz="2200" spc="-6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(QC)</a:t>
            </a:r>
            <a:r>
              <a:rPr sz="2200" spc="-6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yöntemleri</a:t>
            </a:r>
            <a:r>
              <a:rPr sz="2200" spc="-3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hacimli</a:t>
            </a:r>
            <a:r>
              <a:rPr sz="2200" spc="-7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verilerin</a:t>
            </a:r>
            <a:r>
              <a:rPr sz="2200" spc="-7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verimli</a:t>
            </a:r>
            <a:r>
              <a:rPr sz="2200" spc="-65" dirty="0">
                <a:latin typeface="Calibri"/>
                <a:cs typeface="Calibri"/>
              </a:rPr>
              <a:t> </a:t>
            </a:r>
            <a:r>
              <a:rPr sz="2200" spc="-25" dirty="0">
                <a:latin typeface="Calibri"/>
                <a:cs typeface="Calibri"/>
              </a:rPr>
              <a:t>bir</a:t>
            </a:r>
            <a:endParaRPr sz="2200">
              <a:latin typeface="Calibri"/>
              <a:cs typeface="Calibri"/>
            </a:endParaRPr>
          </a:p>
          <a:p>
            <a:pPr marL="355600" marR="45720">
              <a:lnSpc>
                <a:spcPts val="2110"/>
              </a:lnSpc>
              <a:spcBef>
                <a:spcPts val="245"/>
              </a:spcBef>
            </a:pPr>
            <a:r>
              <a:rPr sz="2200" dirty="0">
                <a:latin typeface="Calibri"/>
                <a:cs typeface="Calibri"/>
              </a:rPr>
              <a:t>şekilde</a:t>
            </a:r>
            <a:r>
              <a:rPr sz="2200" spc="-6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işlenmesine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yönelik</a:t>
            </a:r>
            <a:r>
              <a:rPr sz="2200" spc="-6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olarak,</a:t>
            </a:r>
            <a:r>
              <a:rPr sz="2200" spc="-6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Quantum</a:t>
            </a:r>
            <a:r>
              <a:rPr sz="2200" spc="-5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ML</a:t>
            </a:r>
            <a:r>
              <a:rPr sz="2200" spc="-6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(QML)</a:t>
            </a:r>
            <a:r>
              <a:rPr sz="2200" spc="-6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teknolojilerini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sağlayan</a:t>
            </a:r>
            <a:r>
              <a:rPr sz="2200" spc="-7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yeni</a:t>
            </a:r>
            <a:r>
              <a:rPr sz="2200" spc="-6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bir</a:t>
            </a:r>
            <a:r>
              <a:rPr sz="2200" spc="-6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çerçeve sunacaktır.</a:t>
            </a:r>
            <a:endParaRPr sz="22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spcBef>
                <a:spcPts val="20"/>
              </a:spcBef>
              <a:buFont typeface="Arial"/>
              <a:buChar char="•"/>
              <a:tabLst>
                <a:tab pos="354965" algn="l"/>
              </a:tabLst>
            </a:pPr>
            <a:r>
              <a:rPr sz="2200" spc="-25" smtClean="0">
                <a:latin typeface="Calibri"/>
                <a:cs typeface="Calibri"/>
              </a:rPr>
              <a:t>I</a:t>
            </a:r>
            <a:r>
              <a:rPr lang="tr-TR" sz="2200" spc="-25" dirty="0" smtClean="0">
                <a:latin typeface="Calibri"/>
                <a:cs typeface="Calibri"/>
              </a:rPr>
              <a:t>o</a:t>
            </a:r>
            <a:r>
              <a:rPr sz="2200" spc="-25" smtClean="0">
                <a:latin typeface="Calibri"/>
                <a:cs typeface="Calibri"/>
              </a:rPr>
              <a:t>T</a:t>
            </a:r>
            <a:endParaRPr sz="22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buFont typeface="Arial"/>
              <a:buChar char="•"/>
              <a:tabLst>
                <a:tab pos="354965" algn="l"/>
              </a:tabLst>
            </a:pPr>
            <a:r>
              <a:rPr sz="2200" dirty="0">
                <a:latin typeface="Calibri"/>
                <a:cs typeface="Calibri"/>
              </a:rPr>
              <a:t>5G</a:t>
            </a:r>
            <a:r>
              <a:rPr sz="2200" spc="-3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ve</a:t>
            </a:r>
            <a:r>
              <a:rPr sz="2200" spc="-30" dirty="0">
                <a:latin typeface="Calibri"/>
                <a:cs typeface="Calibri"/>
              </a:rPr>
              <a:t> </a:t>
            </a:r>
            <a:r>
              <a:rPr sz="2200" spc="-35" dirty="0">
                <a:latin typeface="Calibri"/>
                <a:cs typeface="Calibri"/>
              </a:rPr>
              <a:t>6G</a:t>
            </a:r>
            <a:endParaRPr sz="2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8460" y="1004638"/>
            <a:ext cx="2649942" cy="2075492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4963667" y="3761232"/>
            <a:ext cx="4429125" cy="1240790"/>
            <a:chOff x="4963667" y="3761232"/>
            <a:chExt cx="4429125" cy="124079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63667" y="3905702"/>
              <a:ext cx="3817620" cy="75361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406383" y="3761232"/>
              <a:ext cx="986027" cy="1240536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930902" y="3783025"/>
            <a:ext cx="4084320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dirty="0">
                <a:latin typeface="Times New Roman"/>
                <a:cs typeface="Times New Roman"/>
              </a:rPr>
              <a:t>“</a:t>
            </a:r>
            <a:r>
              <a:rPr sz="5400" spc="-15" dirty="0">
                <a:latin typeface="Times New Roman"/>
                <a:cs typeface="Times New Roman"/>
              </a:rPr>
              <a:t> </a:t>
            </a:r>
            <a:r>
              <a:rPr sz="5400" dirty="0">
                <a:latin typeface="Times New Roman"/>
                <a:cs typeface="Times New Roman"/>
              </a:rPr>
              <a:t>İş</a:t>
            </a:r>
            <a:r>
              <a:rPr sz="5400" spc="-20" dirty="0">
                <a:latin typeface="Times New Roman"/>
                <a:cs typeface="Times New Roman"/>
              </a:rPr>
              <a:t> </a:t>
            </a:r>
            <a:r>
              <a:rPr sz="5400" spc="-10" dirty="0">
                <a:latin typeface="Times New Roman"/>
                <a:cs typeface="Times New Roman"/>
              </a:rPr>
              <a:t>İmkanları</a:t>
            </a:r>
            <a:r>
              <a:rPr spc="-10" dirty="0">
                <a:latin typeface="Times New Roman"/>
                <a:cs typeface="Times New Roman"/>
              </a:rPr>
              <a:t>”</a:t>
            </a:r>
            <a:endParaRPr sz="5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25678" rIns="0" bIns="0" rtlCol="0">
            <a:spAutoFit/>
          </a:bodyPr>
          <a:lstStyle/>
          <a:p>
            <a:pPr marL="2428875">
              <a:lnSpc>
                <a:spcPct val="100000"/>
              </a:lnSpc>
              <a:spcBef>
                <a:spcPts val="95"/>
              </a:spcBef>
            </a:pPr>
            <a:r>
              <a:rPr sz="4000" b="1" dirty="0">
                <a:solidFill>
                  <a:srgbClr val="C00000"/>
                </a:solidFill>
                <a:latin typeface="Calibri"/>
                <a:cs typeface="Calibri"/>
              </a:rPr>
              <a:t>Artan</a:t>
            </a:r>
            <a:r>
              <a:rPr sz="4000" b="1" spc="-7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4000" b="1" dirty="0">
                <a:solidFill>
                  <a:srgbClr val="C00000"/>
                </a:solidFill>
                <a:latin typeface="Calibri"/>
                <a:cs typeface="Calibri"/>
              </a:rPr>
              <a:t>İş</a:t>
            </a:r>
            <a:r>
              <a:rPr sz="4000" b="1" spc="-9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4000" b="1" spc="-20" dirty="0">
                <a:solidFill>
                  <a:srgbClr val="C00000"/>
                </a:solidFill>
                <a:latin typeface="Calibri"/>
                <a:cs typeface="Calibri"/>
              </a:rPr>
              <a:t>Talepleri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88340" y="1662506"/>
            <a:ext cx="11273155" cy="394761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4965" indent="-342265">
              <a:lnSpc>
                <a:spcPts val="2375"/>
              </a:lnSpc>
              <a:spcBef>
                <a:spcPts val="95"/>
              </a:spcBef>
              <a:buFont typeface="Arial"/>
              <a:buChar char="•"/>
              <a:tabLst>
                <a:tab pos="354965" algn="l"/>
              </a:tabLst>
            </a:pPr>
            <a:r>
              <a:rPr sz="2200" dirty="0">
                <a:latin typeface="Calibri"/>
                <a:cs typeface="Calibri"/>
              </a:rPr>
              <a:t>Veri</a:t>
            </a:r>
            <a:r>
              <a:rPr sz="2200" spc="-5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madenciliği: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Amazon</a:t>
            </a:r>
            <a:r>
              <a:rPr sz="2200" spc="-3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gibi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e-</a:t>
            </a:r>
            <a:r>
              <a:rPr sz="2200" dirty="0">
                <a:latin typeface="Calibri"/>
                <a:cs typeface="Calibri"/>
              </a:rPr>
              <a:t>ticaret</a:t>
            </a:r>
            <a:r>
              <a:rPr sz="2200" spc="-3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web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siteleri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tarafından</a:t>
            </a:r>
            <a:r>
              <a:rPr sz="2200" spc="-7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tüketici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davranışlarını</a:t>
            </a:r>
            <a:r>
              <a:rPr sz="2200" spc="-9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anlamak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için</a:t>
            </a:r>
            <a:endParaRPr sz="2200">
              <a:latin typeface="Calibri"/>
              <a:cs typeface="Calibri"/>
            </a:endParaRPr>
          </a:p>
          <a:p>
            <a:pPr marL="355600">
              <a:lnSpc>
                <a:spcPts val="2375"/>
              </a:lnSpc>
            </a:pPr>
            <a:r>
              <a:rPr sz="2200" dirty="0">
                <a:latin typeface="Calibri"/>
                <a:cs typeface="Calibri"/>
              </a:rPr>
              <a:t>kullanılır;</a:t>
            </a:r>
            <a:r>
              <a:rPr sz="2200" spc="-8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ayrıca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bankalar</a:t>
            </a:r>
            <a:r>
              <a:rPr sz="2200" spc="-7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tarafından</a:t>
            </a:r>
            <a:r>
              <a:rPr sz="2200" spc="-6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borcun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geri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ödenme</a:t>
            </a:r>
            <a:r>
              <a:rPr sz="2200" spc="-3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olasılığını</a:t>
            </a:r>
            <a:r>
              <a:rPr sz="2200" spc="-7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hesaplamak</a:t>
            </a:r>
            <a:r>
              <a:rPr sz="2200" spc="-5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için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kullanılır.</a:t>
            </a:r>
            <a:endParaRPr sz="2200">
              <a:latin typeface="Calibri"/>
              <a:cs typeface="Calibri"/>
            </a:endParaRPr>
          </a:p>
          <a:p>
            <a:pPr marL="355600" marR="310515" indent="-342900">
              <a:lnSpc>
                <a:spcPct val="80000"/>
              </a:lnSpc>
              <a:spcBef>
                <a:spcPts val="530"/>
              </a:spcBef>
              <a:buFont typeface="Arial"/>
              <a:buChar char="•"/>
              <a:tabLst>
                <a:tab pos="355600" algn="l"/>
              </a:tabLst>
            </a:pPr>
            <a:r>
              <a:rPr sz="2200" spc="-10" dirty="0">
                <a:latin typeface="Calibri"/>
                <a:cs typeface="Calibri"/>
              </a:rPr>
              <a:t>Yüksek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iş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hacmine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sahip</a:t>
            </a:r>
            <a:r>
              <a:rPr sz="2200" spc="-7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olabilen</a:t>
            </a:r>
            <a:r>
              <a:rPr sz="2200" spc="-7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sistem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tasarımı</a:t>
            </a:r>
            <a:r>
              <a:rPr sz="2200">
                <a:latin typeface="Calibri"/>
                <a:cs typeface="Calibri"/>
              </a:rPr>
              <a:t>:</a:t>
            </a:r>
            <a:r>
              <a:rPr sz="2200" spc="-55">
                <a:latin typeface="Calibri"/>
                <a:cs typeface="Calibri"/>
              </a:rPr>
              <a:t> </a:t>
            </a:r>
            <a:r>
              <a:rPr lang="tr-TR" sz="2200" spc="-55" dirty="0" smtClean="0">
                <a:latin typeface="Calibri"/>
                <a:cs typeface="Calibri"/>
              </a:rPr>
              <a:t>Sadece </a:t>
            </a:r>
            <a:r>
              <a:rPr sz="2200" smtClean="0">
                <a:latin typeface="Calibri"/>
                <a:cs typeface="Calibri"/>
              </a:rPr>
              <a:t>Google</a:t>
            </a:r>
            <a:r>
              <a:rPr sz="2200" spc="-40" smtClean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gibi</a:t>
            </a:r>
            <a:r>
              <a:rPr sz="2200" spc="-6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arama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motorları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tarafından</a:t>
            </a:r>
            <a:r>
              <a:rPr sz="2200" spc="-7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değil </a:t>
            </a:r>
            <a:r>
              <a:rPr sz="2200" dirty="0">
                <a:latin typeface="Calibri"/>
                <a:cs typeface="Calibri"/>
              </a:rPr>
              <a:t>aynı</a:t>
            </a:r>
            <a:r>
              <a:rPr sz="2200" spc="-5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zamanda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sanayide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ve</a:t>
            </a:r>
            <a:r>
              <a:rPr sz="2200" spc="-5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finansta</a:t>
            </a:r>
            <a:r>
              <a:rPr sz="2200" spc="-5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da</a:t>
            </a:r>
            <a:r>
              <a:rPr sz="2200" spc="-5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kullanılır.</a:t>
            </a:r>
            <a:endParaRPr sz="22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buFont typeface="Arial"/>
              <a:buChar char="•"/>
              <a:tabLst>
                <a:tab pos="354965" algn="l"/>
              </a:tabLst>
            </a:pPr>
            <a:r>
              <a:rPr sz="2200" dirty="0">
                <a:latin typeface="Calibri"/>
                <a:cs typeface="Calibri"/>
              </a:rPr>
              <a:t>Coğrafi</a:t>
            </a:r>
            <a:r>
              <a:rPr sz="2200" spc="-60" dirty="0">
                <a:latin typeface="Calibri"/>
                <a:cs typeface="Calibri"/>
              </a:rPr>
              <a:t> </a:t>
            </a:r>
            <a:r>
              <a:rPr sz="2200">
                <a:latin typeface="Calibri"/>
                <a:cs typeface="Calibri"/>
              </a:rPr>
              <a:t>bilgi</a:t>
            </a:r>
            <a:r>
              <a:rPr sz="2200" spc="-60">
                <a:latin typeface="Calibri"/>
                <a:cs typeface="Calibri"/>
              </a:rPr>
              <a:t> </a:t>
            </a:r>
            <a:r>
              <a:rPr sz="2200" spc="-10" smtClean="0">
                <a:latin typeface="Calibri"/>
                <a:cs typeface="Calibri"/>
              </a:rPr>
              <a:t>sistemleri</a:t>
            </a:r>
            <a:r>
              <a:rPr lang="tr-TR" sz="2200" spc="-10" dirty="0" smtClean="0">
                <a:latin typeface="Calibri"/>
                <a:cs typeface="Calibri"/>
              </a:rPr>
              <a:t> </a:t>
            </a:r>
            <a:r>
              <a:rPr lang="tr-TR" sz="2400" dirty="0" smtClean="0">
                <a:latin typeface="Calibri"/>
                <a:cs typeface="Calibri"/>
              </a:rPr>
              <a:t>(GIS)</a:t>
            </a:r>
            <a:endParaRPr sz="22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buFont typeface="Arial"/>
              <a:buChar char="•"/>
              <a:tabLst>
                <a:tab pos="354965" algn="l"/>
              </a:tabLst>
            </a:pPr>
            <a:r>
              <a:rPr sz="2200" spc="-20" dirty="0">
                <a:latin typeface="Calibri"/>
                <a:cs typeface="Calibri"/>
              </a:rPr>
              <a:t>Performans</a:t>
            </a:r>
            <a:r>
              <a:rPr sz="2200" spc="-2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analizleri</a:t>
            </a:r>
            <a:endParaRPr sz="2200">
              <a:latin typeface="Calibri"/>
              <a:cs typeface="Calibri"/>
            </a:endParaRPr>
          </a:p>
          <a:p>
            <a:pPr marL="355600" marR="356235" indent="-342900">
              <a:lnSpc>
                <a:spcPct val="80000"/>
              </a:lnSpc>
              <a:spcBef>
                <a:spcPts val="530"/>
              </a:spcBef>
              <a:buFont typeface="Arial"/>
              <a:buChar char="•"/>
              <a:tabLst>
                <a:tab pos="355600" algn="l"/>
              </a:tabLst>
            </a:pPr>
            <a:r>
              <a:rPr lang="tr-TR" sz="2200" dirty="0" smtClean="0">
                <a:latin typeface="Calibri"/>
                <a:cs typeface="Calibri"/>
              </a:rPr>
              <a:t>Gömülü</a:t>
            </a:r>
            <a:r>
              <a:rPr lang="tr-TR" sz="2200" spc="-70" dirty="0" smtClean="0">
                <a:latin typeface="Calibri"/>
                <a:cs typeface="Calibri"/>
              </a:rPr>
              <a:t> </a:t>
            </a:r>
            <a:r>
              <a:rPr lang="tr-TR" sz="2200" dirty="0" smtClean="0">
                <a:latin typeface="Calibri"/>
                <a:cs typeface="Calibri"/>
              </a:rPr>
              <a:t>sistem</a:t>
            </a:r>
            <a:r>
              <a:rPr lang="tr-TR" sz="2200" spc="-55" dirty="0" smtClean="0">
                <a:latin typeface="Calibri"/>
                <a:cs typeface="Calibri"/>
              </a:rPr>
              <a:t> </a:t>
            </a:r>
            <a:r>
              <a:rPr lang="tr-TR" sz="2200" spc="-10" dirty="0" smtClean="0">
                <a:latin typeface="Calibri"/>
                <a:cs typeface="Calibri"/>
              </a:rPr>
              <a:t>programlama </a:t>
            </a:r>
            <a:r>
              <a:rPr lang="tr-TR" sz="2000" dirty="0" smtClean="0">
                <a:latin typeface="Calibri"/>
                <a:cs typeface="Calibri"/>
              </a:rPr>
              <a:t>(Embedded System Programming)</a:t>
            </a:r>
            <a:r>
              <a:rPr lang="tr-TR" sz="2200" spc="-10" dirty="0" smtClean="0">
                <a:latin typeface="Calibri"/>
                <a:cs typeface="Calibri"/>
              </a:rPr>
              <a:t> :</a:t>
            </a:r>
            <a:r>
              <a:rPr sz="2200" spc="-50" smtClean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Siemens</a:t>
            </a:r>
            <a:r>
              <a:rPr sz="2200">
                <a:latin typeface="Calibri"/>
                <a:cs typeface="Calibri"/>
              </a:rPr>
              <a:t>,</a:t>
            </a:r>
            <a:r>
              <a:rPr sz="2200" spc="-45">
                <a:latin typeface="Calibri"/>
                <a:cs typeface="Calibri"/>
              </a:rPr>
              <a:t> </a:t>
            </a:r>
            <a:r>
              <a:rPr sz="2200" smtClean="0">
                <a:latin typeface="Calibri"/>
                <a:cs typeface="Calibri"/>
              </a:rPr>
              <a:t>Eric</a:t>
            </a:r>
            <a:r>
              <a:rPr lang="tr-TR" sz="2200" dirty="0" smtClean="0">
                <a:latin typeface="Calibri"/>
                <a:cs typeface="Calibri"/>
              </a:rPr>
              <a:t>s</a:t>
            </a:r>
            <a:r>
              <a:rPr sz="2200" smtClean="0">
                <a:latin typeface="Calibri"/>
                <a:cs typeface="Calibri"/>
              </a:rPr>
              <a:t>son</a:t>
            </a:r>
            <a:r>
              <a:rPr sz="2200" spc="-65" smtClean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ve</a:t>
            </a:r>
            <a:r>
              <a:rPr sz="2200" spc="-6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diğer</a:t>
            </a:r>
            <a:r>
              <a:rPr sz="2200" spc="-6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gömülü</a:t>
            </a:r>
            <a:r>
              <a:rPr sz="2200" spc="-6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cihaz</a:t>
            </a:r>
            <a:r>
              <a:rPr sz="2200" spc="-6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şirketleri</a:t>
            </a:r>
            <a:r>
              <a:rPr sz="2200" spc="-7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ve</a:t>
            </a:r>
            <a:r>
              <a:rPr sz="2200" spc="-7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üreticileri, </a:t>
            </a:r>
            <a:r>
              <a:rPr sz="2200" dirty="0">
                <a:latin typeface="Calibri"/>
                <a:cs typeface="Calibri"/>
              </a:rPr>
              <a:t>ayrıca</a:t>
            </a:r>
            <a:r>
              <a:rPr sz="2200" spc="-5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otomobiller</a:t>
            </a:r>
            <a:r>
              <a:rPr sz="2200" spc="-3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için</a:t>
            </a:r>
            <a:r>
              <a:rPr sz="2200" spc="-3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elektronik.</a:t>
            </a:r>
            <a:endParaRPr sz="22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buFont typeface="Arial"/>
              <a:buChar char="•"/>
              <a:tabLst>
                <a:tab pos="354965" algn="l"/>
              </a:tabLst>
            </a:pPr>
            <a:r>
              <a:rPr sz="2200" dirty="0">
                <a:latin typeface="Calibri"/>
                <a:cs typeface="Calibri"/>
              </a:rPr>
              <a:t>Mobil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sistemlerde</a:t>
            </a:r>
            <a:r>
              <a:rPr sz="2200" spc="-2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donanım</a:t>
            </a:r>
            <a:r>
              <a:rPr sz="2200" spc="-5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yazılımı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arayüzü:</a:t>
            </a:r>
            <a:r>
              <a:rPr sz="2200" spc="-5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Motorola,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Samsung,</a:t>
            </a:r>
            <a:r>
              <a:rPr sz="2200" spc="-3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Apple.</a:t>
            </a:r>
            <a:endParaRPr sz="22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354965" algn="l"/>
              </a:tabLst>
            </a:pPr>
            <a:r>
              <a:rPr sz="2200" dirty="0">
                <a:latin typeface="Calibri"/>
                <a:cs typeface="Calibri"/>
              </a:rPr>
              <a:t>Mobil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cihazlar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için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işletim</a:t>
            </a:r>
            <a:r>
              <a:rPr sz="2200" spc="-2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sistemleri:</a:t>
            </a:r>
            <a:r>
              <a:rPr sz="2200" spc="-3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Nokia</a:t>
            </a:r>
            <a:r>
              <a:rPr sz="2200" spc="-3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ve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Microsoft,</a:t>
            </a:r>
            <a:r>
              <a:rPr sz="2200" spc="-3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Google</a:t>
            </a:r>
            <a:r>
              <a:rPr sz="2200" spc="-2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ve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Apple'da</a:t>
            </a:r>
            <a:r>
              <a:rPr sz="2200" spc="-3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da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çok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>
                <a:latin typeface="Calibri"/>
                <a:cs typeface="Calibri"/>
              </a:rPr>
              <a:t>iş</a:t>
            </a:r>
            <a:r>
              <a:rPr sz="2200" spc="-25">
                <a:latin typeface="Calibri"/>
                <a:cs typeface="Calibri"/>
              </a:rPr>
              <a:t> </a:t>
            </a:r>
            <a:r>
              <a:rPr sz="2200" spc="-10" smtClean="0">
                <a:latin typeface="Calibri"/>
                <a:cs typeface="Calibri"/>
              </a:rPr>
              <a:t>yapıyor</a:t>
            </a:r>
            <a:r>
              <a:rPr lang="tr-TR" sz="2200" spc="-10" dirty="0" smtClean="0">
                <a:latin typeface="Calibri"/>
                <a:cs typeface="Calibri"/>
              </a:rPr>
              <a:t>.</a:t>
            </a:r>
            <a:endParaRPr sz="22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buFont typeface="Arial"/>
              <a:buChar char="•"/>
              <a:tabLst>
                <a:tab pos="354965" algn="l"/>
              </a:tabLst>
            </a:pPr>
            <a:r>
              <a:rPr sz="2200" dirty="0">
                <a:latin typeface="Calibri"/>
                <a:cs typeface="Calibri"/>
              </a:rPr>
              <a:t>Makine</a:t>
            </a:r>
            <a:r>
              <a:rPr sz="2200" spc="-8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öğreniminde</a:t>
            </a:r>
            <a:r>
              <a:rPr sz="2200" spc="-8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matematiksel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>
                <a:latin typeface="Calibri"/>
                <a:cs typeface="Calibri"/>
              </a:rPr>
              <a:t>modeller</a:t>
            </a:r>
            <a:r>
              <a:rPr sz="2200" spc="-65">
                <a:latin typeface="Calibri"/>
                <a:cs typeface="Calibri"/>
              </a:rPr>
              <a:t> </a:t>
            </a:r>
            <a:r>
              <a:rPr sz="2200" spc="-10" smtClean="0">
                <a:latin typeface="Calibri"/>
                <a:cs typeface="Calibri"/>
              </a:rPr>
              <a:t>geliştirmek</a:t>
            </a:r>
            <a:r>
              <a:rPr lang="tr-TR" sz="2200" spc="-10" dirty="0" smtClean="0">
                <a:latin typeface="Calibri"/>
                <a:cs typeface="Calibri"/>
              </a:rPr>
              <a:t>.</a:t>
            </a:r>
            <a:endParaRPr sz="22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buFont typeface="Arial"/>
              <a:buChar char="•"/>
              <a:tabLst>
                <a:tab pos="354965" algn="l"/>
              </a:tabLst>
            </a:pPr>
            <a:r>
              <a:rPr sz="2200" dirty="0">
                <a:latin typeface="Calibri"/>
                <a:cs typeface="Calibri"/>
              </a:rPr>
              <a:t>Enerji</a:t>
            </a:r>
            <a:r>
              <a:rPr sz="2200" spc="-6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şebekeleri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>
                <a:latin typeface="Calibri"/>
                <a:cs typeface="Calibri"/>
              </a:rPr>
              <a:t>yönetim</a:t>
            </a:r>
            <a:r>
              <a:rPr sz="2200" spc="-50">
                <a:latin typeface="Calibri"/>
                <a:cs typeface="Calibri"/>
              </a:rPr>
              <a:t> </a:t>
            </a:r>
            <a:r>
              <a:rPr sz="2200" spc="-10" smtClean="0">
                <a:latin typeface="Calibri"/>
                <a:cs typeface="Calibri"/>
              </a:rPr>
              <a:t>sistemleri</a:t>
            </a:r>
            <a:r>
              <a:rPr lang="tr-TR" sz="2200" spc="-10" dirty="0" smtClean="0">
                <a:latin typeface="Calibri"/>
                <a:cs typeface="Calibri"/>
              </a:rPr>
              <a:t>.</a:t>
            </a:r>
            <a:endParaRPr sz="2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2991" rIns="0" bIns="0" rtlCol="0">
            <a:spAutoFit/>
          </a:bodyPr>
          <a:lstStyle/>
          <a:p>
            <a:pPr marL="2900680">
              <a:lnSpc>
                <a:spcPct val="100000"/>
              </a:lnSpc>
              <a:spcBef>
                <a:spcPts val="95"/>
              </a:spcBef>
            </a:pPr>
            <a:r>
              <a:rPr sz="4600" b="1" spc="-10" dirty="0">
                <a:solidFill>
                  <a:srgbClr val="C00000"/>
                </a:solidFill>
                <a:latin typeface="Calibri"/>
                <a:cs typeface="Calibri"/>
              </a:rPr>
              <a:t>Mühendis</a:t>
            </a:r>
            <a:endParaRPr sz="46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676400" y="1528062"/>
            <a:ext cx="8915400" cy="2253822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675"/>
              </a:spcBef>
              <a:buFont typeface="Arial"/>
              <a:buChar char="•"/>
              <a:tabLst>
                <a:tab pos="354965" algn="l"/>
              </a:tabLst>
            </a:pPr>
            <a:r>
              <a:rPr sz="2400" smtClean="0">
                <a:latin typeface="Calibri"/>
                <a:cs typeface="Calibri"/>
              </a:rPr>
              <a:t>Problem</a:t>
            </a:r>
            <a:r>
              <a:rPr lang="tr-TR" sz="2400" dirty="0" smtClean="0">
                <a:latin typeface="Calibri"/>
                <a:cs typeface="Calibri"/>
              </a:rPr>
              <a:t>in</a:t>
            </a:r>
            <a:r>
              <a:rPr sz="2400" spc="-75" smtClean="0">
                <a:latin typeface="Calibri"/>
                <a:cs typeface="Calibri"/>
              </a:rPr>
              <a:t> </a:t>
            </a:r>
            <a:r>
              <a:rPr sz="2400" spc="-10" smtClean="0">
                <a:latin typeface="Calibri"/>
                <a:cs typeface="Calibri"/>
              </a:rPr>
              <a:t>çözümü</a:t>
            </a:r>
            <a:r>
              <a:rPr lang="tr-TR" sz="2400" spc="-10" dirty="0" smtClean="0">
                <a:latin typeface="Calibri"/>
                <a:cs typeface="Calibri"/>
              </a:rPr>
              <a:t>nü</a:t>
            </a:r>
            <a:r>
              <a:rPr sz="2400" spc="-80" smtClean="0">
                <a:latin typeface="Calibri"/>
                <a:cs typeface="Calibri"/>
              </a:rPr>
              <a:t> </a:t>
            </a:r>
            <a:r>
              <a:rPr sz="2400" spc="-30" dirty="0">
                <a:latin typeface="Calibri"/>
                <a:cs typeface="Calibri"/>
              </a:rPr>
              <a:t>araştırandır,</a:t>
            </a:r>
            <a:r>
              <a:rPr sz="2400" spc="-90" dirty="0">
                <a:latin typeface="Calibri"/>
                <a:cs typeface="Calibri"/>
              </a:rPr>
              <a:t> </a:t>
            </a:r>
            <a:r>
              <a:rPr sz="2400" spc="-10">
                <a:latin typeface="Calibri"/>
                <a:cs typeface="Calibri"/>
              </a:rPr>
              <a:t>bulandır</a:t>
            </a:r>
            <a:r>
              <a:rPr sz="2400" spc="-10" smtClean="0">
                <a:latin typeface="Calibri"/>
                <a:cs typeface="Calibri"/>
              </a:rPr>
              <a:t>.</a:t>
            </a:r>
            <a:endParaRPr lang="tr-TR" sz="2400" spc="-10" dirty="0" smtClean="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spcBef>
                <a:spcPts val="675"/>
              </a:spcBef>
              <a:buFont typeface="Arial"/>
              <a:buChar char="•"/>
              <a:tabLst>
                <a:tab pos="354965" algn="l"/>
              </a:tabLst>
            </a:pPr>
            <a:endParaRPr sz="24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spcBef>
                <a:spcPts val="575"/>
              </a:spcBef>
              <a:buFont typeface="Arial"/>
              <a:buChar char="•"/>
              <a:tabLst>
                <a:tab pos="354965" algn="l"/>
              </a:tabLst>
            </a:pPr>
            <a:r>
              <a:rPr sz="2400" dirty="0">
                <a:latin typeface="Calibri"/>
                <a:cs typeface="Calibri"/>
              </a:rPr>
              <a:t>Sorgular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ve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10">
                <a:latin typeface="Calibri"/>
                <a:cs typeface="Calibri"/>
              </a:rPr>
              <a:t>araştırır</a:t>
            </a:r>
            <a:r>
              <a:rPr sz="2400" spc="-10" smtClean="0">
                <a:latin typeface="Calibri"/>
                <a:cs typeface="Calibri"/>
              </a:rPr>
              <a:t>.</a:t>
            </a:r>
            <a:endParaRPr lang="tr-TR" sz="2400" spc="-10" dirty="0" smtClean="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spcBef>
                <a:spcPts val="575"/>
              </a:spcBef>
              <a:tabLst>
                <a:tab pos="354965" algn="l"/>
              </a:tabLst>
            </a:pPr>
            <a:endParaRPr sz="24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spcBef>
                <a:spcPts val="580"/>
              </a:spcBef>
              <a:buFont typeface="Arial"/>
              <a:buChar char="•"/>
              <a:tabLst>
                <a:tab pos="354965" algn="l"/>
              </a:tabLst>
            </a:pPr>
            <a:r>
              <a:rPr sz="2400" spc="-10" dirty="0">
                <a:latin typeface="Calibri"/>
                <a:cs typeface="Calibri"/>
              </a:rPr>
              <a:t>Yüzleşir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ve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hesap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verir.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90397" rIns="0" bIns="0" rtlCol="0">
            <a:spAutoFit/>
          </a:bodyPr>
          <a:lstStyle/>
          <a:p>
            <a:pPr marL="14604">
              <a:lnSpc>
                <a:spcPct val="100000"/>
              </a:lnSpc>
              <a:spcBef>
                <a:spcPts val="105"/>
              </a:spcBef>
            </a:pPr>
            <a:r>
              <a:rPr smtClean="0"/>
              <a:t>Bil</a:t>
            </a:r>
            <a:r>
              <a:rPr lang="tr-TR" dirty="0" smtClean="0"/>
              <a:t>işim</a:t>
            </a:r>
            <a:r>
              <a:rPr spc="-45" smtClean="0"/>
              <a:t> </a:t>
            </a:r>
            <a:r>
              <a:rPr dirty="0"/>
              <a:t>Mühendisi</a:t>
            </a:r>
            <a:r>
              <a:rPr spc="-70" dirty="0"/>
              <a:t> </a:t>
            </a:r>
            <a:r>
              <a:rPr dirty="0"/>
              <a:t>için</a:t>
            </a:r>
            <a:r>
              <a:rPr spc="-60" dirty="0"/>
              <a:t> </a:t>
            </a:r>
            <a:r>
              <a:rPr dirty="0"/>
              <a:t>iş</a:t>
            </a:r>
            <a:r>
              <a:rPr spc="-45" dirty="0"/>
              <a:t> </a:t>
            </a:r>
            <a:r>
              <a:rPr spc="-10" dirty="0"/>
              <a:t>imkanları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18819" y="1526870"/>
            <a:ext cx="11076940" cy="41395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00"/>
              </a:spcBef>
              <a:buClr>
                <a:srgbClr val="9BBA58"/>
              </a:buClr>
              <a:buFont typeface="Arial"/>
              <a:buChar char="•"/>
              <a:tabLst>
                <a:tab pos="354965" algn="l"/>
              </a:tabLst>
            </a:pPr>
            <a:r>
              <a:rPr sz="3000" spc="-10" dirty="0">
                <a:solidFill>
                  <a:srgbClr val="C00000"/>
                </a:solidFill>
                <a:latin typeface="Calibri"/>
                <a:cs typeface="Calibri"/>
              </a:rPr>
              <a:t>Planlama/Analiz</a:t>
            </a:r>
            <a:r>
              <a:rPr sz="3000" spc="-4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000" spc="-10" dirty="0">
                <a:solidFill>
                  <a:srgbClr val="C00000"/>
                </a:solidFill>
                <a:latin typeface="Calibri"/>
                <a:cs typeface="Calibri"/>
              </a:rPr>
              <a:t>Aşaması,</a:t>
            </a:r>
            <a:endParaRPr sz="3000">
              <a:latin typeface="Calibri"/>
              <a:cs typeface="Calibri"/>
            </a:endParaRPr>
          </a:p>
          <a:p>
            <a:pPr marL="652780" lvl="1" indent="-290830">
              <a:lnSpc>
                <a:spcPct val="100000"/>
              </a:lnSpc>
              <a:spcBef>
                <a:spcPts val="15"/>
              </a:spcBef>
              <a:buFont typeface="Segoe UI Symbol"/>
              <a:buChar char="⚫"/>
              <a:tabLst>
                <a:tab pos="652780" algn="l"/>
              </a:tabLst>
            </a:pPr>
            <a:r>
              <a:rPr sz="2600" dirty="0">
                <a:latin typeface="Calibri"/>
                <a:cs typeface="Calibri"/>
              </a:rPr>
              <a:t>İş</a:t>
            </a:r>
            <a:r>
              <a:rPr sz="2600" spc="-2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Analisti</a:t>
            </a:r>
            <a:endParaRPr sz="2600">
              <a:latin typeface="Calibri"/>
              <a:cs typeface="Calibri"/>
            </a:endParaRPr>
          </a:p>
          <a:p>
            <a:pPr marL="1154430" lvl="2" indent="-247650">
              <a:lnSpc>
                <a:spcPts val="2630"/>
              </a:lnSpc>
              <a:spcBef>
                <a:spcPts val="20"/>
              </a:spcBef>
              <a:buFont typeface="Segoe UI Symbol"/>
              <a:buChar char="⚫"/>
              <a:tabLst>
                <a:tab pos="1154430" algn="l"/>
              </a:tabLst>
            </a:pPr>
            <a:r>
              <a:rPr sz="2200" dirty="0">
                <a:latin typeface="Calibri"/>
                <a:cs typeface="Calibri"/>
              </a:rPr>
              <a:t>Müşterilerin</a:t>
            </a:r>
            <a:r>
              <a:rPr sz="2200" spc="-8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ihtiyacını</a:t>
            </a:r>
            <a:r>
              <a:rPr sz="2200" spc="-8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anlamaya</a:t>
            </a:r>
            <a:r>
              <a:rPr sz="2200" spc="-8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yönelik</a:t>
            </a:r>
            <a:r>
              <a:rPr sz="2200" spc="-7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çalışmalar</a:t>
            </a:r>
            <a:r>
              <a:rPr sz="2200" spc="-8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yapan</a:t>
            </a:r>
            <a:r>
              <a:rPr sz="2200" spc="-7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pozisyondur.</a:t>
            </a:r>
            <a:endParaRPr sz="2200">
              <a:latin typeface="Calibri"/>
              <a:cs typeface="Calibri"/>
            </a:endParaRPr>
          </a:p>
          <a:p>
            <a:pPr marL="652780" lvl="1" indent="-290830">
              <a:lnSpc>
                <a:spcPts val="3110"/>
              </a:lnSpc>
              <a:buFont typeface="Segoe UI Symbol"/>
              <a:buChar char="⚫"/>
              <a:tabLst>
                <a:tab pos="652780" algn="l"/>
              </a:tabLst>
            </a:pPr>
            <a:r>
              <a:rPr sz="2600" dirty="0">
                <a:latin typeface="Calibri"/>
                <a:cs typeface="Calibri"/>
              </a:rPr>
              <a:t>Sistem</a:t>
            </a:r>
            <a:r>
              <a:rPr sz="2600" spc="-9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Analisti</a:t>
            </a:r>
            <a:endParaRPr sz="2600">
              <a:latin typeface="Calibri"/>
              <a:cs typeface="Calibri"/>
            </a:endParaRPr>
          </a:p>
          <a:p>
            <a:pPr marL="1154430" lvl="2" indent="-247650">
              <a:lnSpc>
                <a:spcPts val="2375"/>
              </a:lnSpc>
              <a:spcBef>
                <a:spcPts val="15"/>
              </a:spcBef>
              <a:buFont typeface="Segoe UI Symbol"/>
              <a:buChar char="⚫"/>
              <a:tabLst>
                <a:tab pos="1154430" algn="l"/>
              </a:tabLst>
            </a:pPr>
            <a:r>
              <a:rPr sz="2200" dirty="0">
                <a:latin typeface="Calibri"/>
                <a:cs typeface="Calibri"/>
              </a:rPr>
              <a:t>Sistem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analisti</a:t>
            </a:r>
            <a:r>
              <a:rPr sz="2200" spc="-90" dirty="0">
                <a:latin typeface="Calibri"/>
                <a:cs typeface="Calibri"/>
              </a:rPr>
              <a:t> </a:t>
            </a:r>
            <a:r>
              <a:rPr sz="2200">
                <a:latin typeface="Calibri"/>
                <a:cs typeface="Calibri"/>
              </a:rPr>
              <a:t>genel</a:t>
            </a:r>
            <a:r>
              <a:rPr sz="2200" spc="-35">
                <a:latin typeface="Calibri"/>
                <a:cs typeface="Calibri"/>
              </a:rPr>
              <a:t> </a:t>
            </a:r>
            <a:r>
              <a:rPr sz="2200" smtClean="0">
                <a:latin typeface="Calibri"/>
                <a:cs typeface="Calibri"/>
              </a:rPr>
              <a:t>olarak</a:t>
            </a:r>
            <a:r>
              <a:rPr sz="2200" spc="-55" smtClean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tüm</a:t>
            </a:r>
            <a:r>
              <a:rPr sz="2200" spc="-5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bir</a:t>
            </a:r>
            <a:r>
              <a:rPr sz="2200" spc="-6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bilgi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işlem</a:t>
            </a:r>
            <a:r>
              <a:rPr sz="2200" spc="-6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sistemini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tasarlayıp</a:t>
            </a:r>
            <a:r>
              <a:rPr sz="2200" spc="-8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ihtiyaca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göre</a:t>
            </a:r>
            <a:endParaRPr sz="2200">
              <a:latin typeface="Calibri"/>
              <a:cs typeface="Calibri"/>
            </a:endParaRPr>
          </a:p>
          <a:p>
            <a:pPr marL="1155700">
              <a:lnSpc>
                <a:spcPts val="2360"/>
              </a:lnSpc>
            </a:pPr>
            <a:r>
              <a:rPr sz="2200" dirty="0">
                <a:latin typeface="Calibri"/>
                <a:cs typeface="Calibri"/>
              </a:rPr>
              <a:t>çözümler</a:t>
            </a:r>
            <a:r>
              <a:rPr sz="2200" spc="-10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öneren</a:t>
            </a:r>
            <a:r>
              <a:rPr sz="2200" spc="-114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kişidir.</a:t>
            </a:r>
            <a:endParaRPr sz="2200">
              <a:latin typeface="Calibri"/>
              <a:cs typeface="Calibri"/>
            </a:endParaRPr>
          </a:p>
          <a:p>
            <a:pPr marL="354965" indent="-342265">
              <a:lnSpc>
                <a:spcPts val="3585"/>
              </a:lnSpc>
              <a:buClr>
                <a:srgbClr val="9BBA58"/>
              </a:buClr>
              <a:buFont typeface="Arial"/>
              <a:buChar char="•"/>
              <a:tabLst>
                <a:tab pos="354965" algn="l"/>
              </a:tabLst>
            </a:pPr>
            <a:r>
              <a:rPr sz="3000" spc="-30" dirty="0">
                <a:solidFill>
                  <a:srgbClr val="C00000"/>
                </a:solidFill>
                <a:latin typeface="Calibri"/>
                <a:cs typeface="Calibri"/>
              </a:rPr>
              <a:t>Tasarım</a:t>
            </a:r>
            <a:r>
              <a:rPr sz="3000" spc="-13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000" spc="-10" dirty="0">
                <a:solidFill>
                  <a:srgbClr val="C00000"/>
                </a:solidFill>
                <a:latin typeface="Calibri"/>
                <a:cs typeface="Calibri"/>
              </a:rPr>
              <a:t>Aşaması,</a:t>
            </a:r>
            <a:endParaRPr sz="3000">
              <a:latin typeface="Calibri"/>
              <a:cs typeface="Calibri"/>
            </a:endParaRPr>
          </a:p>
          <a:p>
            <a:pPr marL="652145" lvl="1" indent="-290830">
              <a:lnSpc>
                <a:spcPct val="100000"/>
              </a:lnSpc>
              <a:spcBef>
                <a:spcPts val="20"/>
              </a:spcBef>
              <a:buFont typeface="Segoe UI Symbol"/>
              <a:buChar char="⚫"/>
              <a:tabLst>
                <a:tab pos="652145" algn="l"/>
              </a:tabLst>
            </a:pPr>
            <a:r>
              <a:rPr sz="2600" spc="-10" dirty="0">
                <a:latin typeface="Calibri"/>
                <a:cs typeface="Calibri"/>
              </a:rPr>
              <a:t>Yazılım</a:t>
            </a:r>
            <a:r>
              <a:rPr sz="2600" spc="-120" dirty="0">
                <a:latin typeface="Calibri"/>
                <a:cs typeface="Calibri"/>
              </a:rPr>
              <a:t> </a:t>
            </a:r>
            <a:r>
              <a:rPr sz="2600" spc="-20" dirty="0">
                <a:latin typeface="Calibri"/>
                <a:cs typeface="Calibri"/>
              </a:rPr>
              <a:t>Tasarım</a:t>
            </a:r>
            <a:r>
              <a:rPr sz="2600" spc="-9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Uzmanı</a:t>
            </a:r>
            <a:endParaRPr sz="2600">
              <a:latin typeface="Calibri"/>
              <a:cs typeface="Calibri"/>
            </a:endParaRPr>
          </a:p>
          <a:p>
            <a:pPr marL="1154430" lvl="2" indent="-247650">
              <a:lnSpc>
                <a:spcPts val="2630"/>
              </a:lnSpc>
              <a:spcBef>
                <a:spcPts val="15"/>
              </a:spcBef>
              <a:buFont typeface="Segoe UI Symbol"/>
              <a:buChar char="⚫"/>
              <a:tabLst>
                <a:tab pos="1154430" algn="l"/>
              </a:tabLst>
            </a:pPr>
            <a:r>
              <a:rPr sz="2200" spc="-10" dirty="0">
                <a:latin typeface="Calibri"/>
                <a:cs typeface="Calibri"/>
              </a:rPr>
              <a:t>Yazılımın</a:t>
            </a:r>
            <a:r>
              <a:rPr sz="2200" spc="-7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altyapı</a:t>
            </a:r>
            <a:r>
              <a:rPr sz="2200" spc="-6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bileşenleri</a:t>
            </a:r>
            <a:r>
              <a:rPr sz="2200" spc="-6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dahil</a:t>
            </a:r>
            <a:r>
              <a:rPr sz="2200" spc="-8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tüm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yazılım</a:t>
            </a:r>
            <a:r>
              <a:rPr sz="2200" spc="-6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yapısını</a:t>
            </a:r>
            <a:r>
              <a:rPr sz="2200" spc="-8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planlayan</a:t>
            </a:r>
            <a:r>
              <a:rPr sz="2200" spc="-9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kişidir.</a:t>
            </a:r>
            <a:endParaRPr sz="2200">
              <a:latin typeface="Calibri"/>
              <a:cs typeface="Calibri"/>
            </a:endParaRPr>
          </a:p>
          <a:p>
            <a:pPr marL="652780" lvl="1" indent="-290830">
              <a:lnSpc>
                <a:spcPts val="3110"/>
              </a:lnSpc>
              <a:buFont typeface="Segoe UI Symbol"/>
              <a:buChar char="⚫"/>
              <a:tabLst>
                <a:tab pos="652780" algn="l"/>
              </a:tabLst>
            </a:pPr>
            <a:r>
              <a:rPr sz="2600" spc="-20" dirty="0">
                <a:latin typeface="Calibri"/>
                <a:cs typeface="Calibri"/>
              </a:rPr>
              <a:t>Yazılım</a:t>
            </a:r>
            <a:r>
              <a:rPr sz="2600" spc="-6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Modelleme</a:t>
            </a:r>
            <a:r>
              <a:rPr sz="2600" spc="-70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Uzmanı</a:t>
            </a:r>
            <a:endParaRPr sz="2600">
              <a:latin typeface="Calibri"/>
              <a:cs typeface="Calibri"/>
            </a:endParaRPr>
          </a:p>
          <a:p>
            <a:pPr marL="1154430" lvl="2" indent="-247650">
              <a:lnSpc>
                <a:spcPct val="100000"/>
              </a:lnSpc>
              <a:spcBef>
                <a:spcPts val="15"/>
              </a:spcBef>
              <a:buFont typeface="Segoe UI Symbol"/>
              <a:buChar char="⚫"/>
              <a:tabLst>
                <a:tab pos="1154430" algn="l"/>
              </a:tabLst>
            </a:pPr>
            <a:r>
              <a:rPr sz="2200" dirty="0">
                <a:latin typeface="Calibri"/>
                <a:cs typeface="Calibri"/>
              </a:rPr>
              <a:t>UML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denilen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modelleme</a:t>
            </a:r>
            <a:r>
              <a:rPr sz="2200" spc="-3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ve</a:t>
            </a:r>
            <a:r>
              <a:rPr sz="2200" spc="-6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diyagram</a:t>
            </a:r>
            <a:r>
              <a:rPr sz="2200" spc="-5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çizme</a:t>
            </a:r>
            <a:r>
              <a:rPr sz="2200" spc="-3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dilini</a:t>
            </a:r>
            <a:r>
              <a:rPr sz="2200" spc="-7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kullanarak</a:t>
            </a:r>
            <a:r>
              <a:rPr sz="2200" spc="-8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yazılımın</a:t>
            </a:r>
            <a:r>
              <a:rPr sz="2200" spc="-6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işleyişini</a:t>
            </a:r>
            <a:r>
              <a:rPr sz="2200" spc="-7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tanımlar.</a:t>
            </a:r>
            <a:endParaRPr sz="2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90397" rIns="0" bIns="0" rtlCol="0">
            <a:spAutoFit/>
          </a:bodyPr>
          <a:lstStyle/>
          <a:p>
            <a:pPr marL="14604">
              <a:lnSpc>
                <a:spcPct val="100000"/>
              </a:lnSpc>
              <a:spcBef>
                <a:spcPts val="105"/>
              </a:spcBef>
            </a:pPr>
            <a:r>
              <a:rPr smtClean="0"/>
              <a:t>Bil</a:t>
            </a:r>
            <a:r>
              <a:rPr lang="tr-TR" dirty="0" smtClean="0"/>
              <a:t>işim</a:t>
            </a:r>
            <a:r>
              <a:rPr spc="-45" smtClean="0"/>
              <a:t> </a:t>
            </a:r>
            <a:r>
              <a:rPr dirty="0"/>
              <a:t>Mühendisi</a:t>
            </a:r>
            <a:r>
              <a:rPr spc="-70" dirty="0"/>
              <a:t> </a:t>
            </a:r>
            <a:r>
              <a:rPr dirty="0"/>
              <a:t>için</a:t>
            </a:r>
            <a:r>
              <a:rPr spc="-60" dirty="0"/>
              <a:t> </a:t>
            </a:r>
            <a:r>
              <a:rPr dirty="0"/>
              <a:t>iş</a:t>
            </a:r>
            <a:r>
              <a:rPr spc="-45" dirty="0"/>
              <a:t> </a:t>
            </a:r>
            <a:r>
              <a:rPr spc="-10" dirty="0"/>
              <a:t>imkanları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18819" y="1507044"/>
            <a:ext cx="11063605" cy="3985895"/>
          </a:xfrm>
          <a:prstGeom prst="rect">
            <a:avLst/>
          </a:prstGeom>
        </p:spPr>
        <p:txBody>
          <a:bodyPr vert="horz" wrap="square" lIns="0" tIns="113664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894"/>
              </a:spcBef>
              <a:buClr>
                <a:srgbClr val="9BBA58"/>
              </a:buClr>
              <a:buFont typeface="Arial"/>
              <a:buChar char="•"/>
              <a:tabLst>
                <a:tab pos="354965" algn="l"/>
              </a:tabLst>
            </a:pPr>
            <a:r>
              <a:rPr sz="3200" dirty="0">
                <a:solidFill>
                  <a:srgbClr val="C00000"/>
                </a:solidFill>
                <a:latin typeface="Calibri"/>
                <a:cs typeface="Calibri"/>
              </a:rPr>
              <a:t>Geliştirme</a:t>
            </a:r>
            <a:r>
              <a:rPr sz="3200" spc="-10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200" spc="-10" dirty="0">
                <a:solidFill>
                  <a:srgbClr val="C00000"/>
                </a:solidFill>
                <a:latin typeface="Calibri"/>
                <a:cs typeface="Calibri"/>
              </a:rPr>
              <a:t>Aşaması,</a:t>
            </a:r>
            <a:endParaRPr sz="3200">
              <a:latin typeface="Calibri"/>
              <a:cs typeface="Calibri"/>
            </a:endParaRPr>
          </a:p>
          <a:p>
            <a:pPr marL="651510" lvl="1" indent="-313055">
              <a:lnSpc>
                <a:spcPct val="100000"/>
              </a:lnSpc>
              <a:spcBef>
                <a:spcPts val="690"/>
              </a:spcBef>
              <a:buFont typeface="Segoe UI Symbol"/>
              <a:buChar char="⚫"/>
              <a:tabLst>
                <a:tab pos="651510" algn="l"/>
              </a:tabLst>
            </a:pPr>
            <a:r>
              <a:rPr sz="2800" spc="-10" dirty="0">
                <a:latin typeface="Calibri"/>
                <a:cs typeface="Calibri"/>
              </a:rPr>
              <a:t>Yazılım</a:t>
            </a:r>
            <a:r>
              <a:rPr sz="2800" spc="-8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Mimarı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/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Yazılım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Danışmanı</a:t>
            </a:r>
            <a:endParaRPr sz="2800">
              <a:latin typeface="Calibri"/>
              <a:cs typeface="Calibri"/>
            </a:endParaRPr>
          </a:p>
          <a:p>
            <a:pPr marL="1155700" marR="502284" lvl="2" indent="-269875">
              <a:lnSpc>
                <a:spcPct val="100000"/>
              </a:lnSpc>
              <a:spcBef>
                <a:spcPts val="605"/>
              </a:spcBef>
              <a:buFont typeface="Segoe UI Symbol"/>
              <a:buChar char="⚫"/>
              <a:tabLst>
                <a:tab pos="1155700" algn="l"/>
              </a:tabLst>
            </a:pPr>
            <a:r>
              <a:rPr sz="2400" dirty="0">
                <a:latin typeface="Calibri"/>
                <a:cs typeface="Calibri"/>
              </a:rPr>
              <a:t>Projede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kullanılacak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teknolojileri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seçerler,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proje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metodolojisi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ve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süreçlerinde tavsiyelerde</a:t>
            </a:r>
            <a:r>
              <a:rPr sz="2400" spc="-9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bulunurlar,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uygulamanın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genel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tasarım</a:t>
            </a:r>
            <a:r>
              <a:rPr sz="2400" spc="-9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ve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yapısını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oluşturur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ve</a:t>
            </a:r>
            <a:endParaRPr sz="2400">
              <a:latin typeface="Calibri"/>
              <a:cs typeface="Calibri"/>
            </a:endParaRPr>
          </a:p>
          <a:p>
            <a:pPr marL="1155700" marR="5080">
              <a:lnSpc>
                <a:spcPct val="100000"/>
              </a:lnSpc>
            </a:pPr>
            <a:r>
              <a:rPr sz="2400" spc="-30" dirty="0">
                <a:latin typeface="Calibri"/>
                <a:cs typeface="Calibri"/>
              </a:rPr>
              <a:t>korurlar,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projenin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doğru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tanımlanmasını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sağlarlar,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tasarımın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dökümante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edilmesi </a:t>
            </a:r>
            <a:r>
              <a:rPr sz="2400" dirty="0">
                <a:latin typeface="Calibri"/>
                <a:cs typeface="Calibri"/>
              </a:rPr>
              <a:t>ve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kodlama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standartlarının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belirlenmesi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ile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uğraşırlar.</a:t>
            </a:r>
            <a:endParaRPr sz="2400">
              <a:latin typeface="Calibri"/>
              <a:cs typeface="Calibri"/>
            </a:endParaRPr>
          </a:p>
          <a:p>
            <a:pPr marL="651510" lvl="1" indent="-312420">
              <a:lnSpc>
                <a:spcPct val="100000"/>
              </a:lnSpc>
              <a:spcBef>
                <a:spcPts val="650"/>
              </a:spcBef>
              <a:buFont typeface="Segoe UI Symbol"/>
              <a:buChar char="⚫"/>
              <a:tabLst>
                <a:tab pos="651510" algn="l"/>
              </a:tabLst>
            </a:pPr>
            <a:r>
              <a:rPr sz="2800" dirty="0">
                <a:latin typeface="Calibri"/>
                <a:cs typeface="Calibri"/>
              </a:rPr>
              <a:t>Ekip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Lideri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/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Proje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Yöneticisi</a:t>
            </a:r>
            <a:endParaRPr sz="2800">
              <a:latin typeface="Calibri"/>
              <a:cs typeface="Calibri"/>
            </a:endParaRPr>
          </a:p>
          <a:p>
            <a:pPr marL="1155700" marR="665480" lvl="2" indent="-269875">
              <a:lnSpc>
                <a:spcPct val="100000"/>
              </a:lnSpc>
              <a:spcBef>
                <a:spcPts val="600"/>
              </a:spcBef>
              <a:buFont typeface="Segoe UI Symbol"/>
              <a:buChar char="⚫"/>
              <a:tabLst>
                <a:tab pos="1155700" algn="l"/>
              </a:tabLst>
            </a:pPr>
            <a:r>
              <a:rPr sz="2400" dirty="0">
                <a:latin typeface="Calibri"/>
                <a:cs typeface="Calibri"/>
              </a:rPr>
              <a:t>Proje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Lideri/Yöneticisi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yazılım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ekibini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bir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arada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tutan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ve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zaman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spc="-10">
                <a:latin typeface="Calibri"/>
                <a:cs typeface="Calibri"/>
              </a:rPr>
              <a:t>çizelgelerine </a:t>
            </a:r>
            <a:r>
              <a:rPr lang="tr-TR" sz="2400" dirty="0" smtClean="0">
                <a:latin typeface="Calibri"/>
                <a:cs typeface="Calibri"/>
              </a:rPr>
              <a:t>(timeline) </a:t>
            </a:r>
            <a:r>
              <a:rPr sz="2400" smtClean="0">
                <a:latin typeface="Calibri"/>
                <a:cs typeface="Calibri"/>
              </a:rPr>
              <a:t>uyulması</a:t>
            </a:r>
            <a:r>
              <a:rPr sz="2400" spc="-60" smtClean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için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gerekli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motivasyonu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sağlayan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yöneticidir.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90397" rIns="0" bIns="0" rtlCol="0">
            <a:spAutoFit/>
          </a:bodyPr>
          <a:lstStyle/>
          <a:p>
            <a:pPr marL="14604">
              <a:lnSpc>
                <a:spcPct val="100000"/>
              </a:lnSpc>
              <a:spcBef>
                <a:spcPts val="105"/>
              </a:spcBef>
            </a:pPr>
            <a:r>
              <a:rPr smtClean="0"/>
              <a:t>Bil</a:t>
            </a:r>
            <a:r>
              <a:rPr lang="tr-TR" dirty="0" smtClean="0"/>
              <a:t>işim</a:t>
            </a:r>
            <a:r>
              <a:rPr spc="-45" smtClean="0"/>
              <a:t> </a:t>
            </a:r>
            <a:r>
              <a:rPr dirty="0"/>
              <a:t>Mühendisi</a:t>
            </a:r>
            <a:r>
              <a:rPr spc="-70" dirty="0"/>
              <a:t> </a:t>
            </a:r>
            <a:r>
              <a:rPr dirty="0"/>
              <a:t>için</a:t>
            </a:r>
            <a:r>
              <a:rPr spc="-60" dirty="0"/>
              <a:t> </a:t>
            </a:r>
            <a:r>
              <a:rPr dirty="0"/>
              <a:t>iş</a:t>
            </a:r>
            <a:r>
              <a:rPr spc="-45" dirty="0"/>
              <a:t> </a:t>
            </a:r>
            <a:r>
              <a:rPr spc="-10" dirty="0"/>
              <a:t>imkanları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18819" y="1609166"/>
            <a:ext cx="11323320" cy="4252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00"/>
              </a:spcBef>
              <a:buClr>
                <a:srgbClr val="9BBA58"/>
              </a:buClr>
              <a:buFont typeface="Arial"/>
              <a:buChar char="•"/>
              <a:tabLst>
                <a:tab pos="354965" algn="l"/>
              </a:tabLst>
            </a:pPr>
            <a:r>
              <a:rPr sz="3000" spc="-30" dirty="0">
                <a:solidFill>
                  <a:srgbClr val="C00000"/>
                </a:solidFill>
                <a:latin typeface="Calibri"/>
                <a:cs typeface="Calibri"/>
              </a:rPr>
              <a:t>Test/Kalite</a:t>
            </a:r>
            <a:r>
              <a:rPr sz="3000" spc="-12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C00000"/>
                </a:solidFill>
                <a:latin typeface="Calibri"/>
                <a:cs typeface="Calibri"/>
              </a:rPr>
              <a:t>Güvence</a:t>
            </a:r>
            <a:r>
              <a:rPr sz="3000" spc="-13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C00000"/>
                </a:solidFill>
                <a:latin typeface="Calibri"/>
                <a:cs typeface="Calibri"/>
              </a:rPr>
              <a:t>Aşaması,</a:t>
            </a:r>
            <a:r>
              <a:rPr sz="3000" spc="-11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C00000"/>
                </a:solidFill>
                <a:latin typeface="Calibri"/>
                <a:cs typeface="Calibri"/>
              </a:rPr>
              <a:t>yazılım</a:t>
            </a:r>
            <a:r>
              <a:rPr sz="3000" spc="-10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C00000"/>
                </a:solidFill>
                <a:latin typeface="Calibri"/>
                <a:cs typeface="Calibri"/>
              </a:rPr>
              <a:t>projesinin</a:t>
            </a:r>
            <a:r>
              <a:rPr sz="3000" spc="-10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000" spc="-10" dirty="0">
                <a:solidFill>
                  <a:srgbClr val="C00000"/>
                </a:solidFill>
                <a:latin typeface="Calibri"/>
                <a:cs typeface="Calibri"/>
              </a:rPr>
              <a:t>standartlara</a:t>
            </a:r>
            <a:endParaRPr sz="3000">
              <a:latin typeface="Calibri"/>
              <a:cs typeface="Calibri"/>
            </a:endParaRPr>
          </a:p>
          <a:p>
            <a:pPr marL="354965">
              <a:lnSpc>
                <a:spcPct val="100000"/>
              </a:lnSpc>
            </a:pPr>
            <a:r>
              <a:rPr sz="3000" dirty="0">
                <a:solidFill>
                  <a:srgbClr val="C00000"/>
                </a:solidFill>
                <a:latin typeface="Calibri"/>
                <a:cs typeface="Calibri"/>
              </a:rPr>
              <a:t>uygunluğunu</a:t>
            </a:r>
            <a:r>
              <a:rPr sz="3000" spc="-8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C00000"/>
                </a:solidFill>
                <a:latin typeface="Calibri"/>
                <a:cs typeface="Calibri"/>
              </a:rPr>
              <a:t>ve</a:t>
            </a:r>
            <a:r>
              <a:rPr sz="3000" spc="-11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C00000"/>
                </a:solidFill>
                <a:latin typeface="Calibri"/>
                <a:cs typeface="Calibri"/>
              </a:rPr>
              <a:t>ihtiyaçları</a:t>
            </a:r>
            <a:r>
              <a:rPr sz="3000" spc="-9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000" spc="-10" dirty="0">
                <a:solidFill>
                  <a:srgbClr val="C00000"/>
                </a:solidFill>
                <a:latin typeface="Calibri"/>
                <a:cs typeface="Calibri"/>
              </a:rPr>
              <a:t>karşıladığını</a:t>
            </a:r>
            <a:r>
              <a:rPr sz="3000" spc="-9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C00000"/>
                </a:solidFill>
                <a:latin typeface="Calibri"/>
                <a:cs typeface="Calibri"/>
              </a:rPr>
              <a:t>denetleyen</a:t>
            </a:r>
            <a:r>
              <a:rPr sz="3000" spc="-10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C00000"/>
                </a:solidFill>
                <a:latin typeface="Calibri"/>
                <a:cs typeface="Calibri"/>
              </a:rPr>
              <a:t>çalışmalar</a:t>
            </a:r>
            <a:r>
              <a:rPr sz="3000" spc="-10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000" spc="-10" dirty="0">
                <a:solidFill>
                  <a:srgbClr val="C00000"/>
                </a:solidFill>
                <a:latin typeface="Calibri"/>
                <a:cs typeface="Calibri"/>
              </a:rPr>
              <a:t>demektir.</a:t>
            </a:r>
            <a:endParaRPr sz="3000">
              <a:latin typeface="Calibri"/>
              <a:cs typeface="Calibri"/>
            </a:endParaRPr>
          </a:p>
          <a:p>
            <a:pPr marL="652780" lvl="1" indent="-290830">
              <a:lnSpc>
                <a:spcPct val="100000"/>
              </a:lnSpc>
              <a:spcBef>
                <a:spcPts val="655"/>
              </a:spcBef>
              <a:buFont typeface="Segoe UI Symbol"/>
              <a:buChar char="⚫"/>
              <a:tabLst>
                <a:tab pos="652780" algn="l"/>
              </a:tabLst>
            </a:pPr>
            <a:r>
              <a:rPr sz="2600" spc="-20" dirty="0">
                <a:latin typeface="Calibri"/>
                <a:cs typeface="Calibri"/>
              </a:rPr>
              <a:t>Yazılım</a:t>
            </a:r>
            <a:r>
              <a:rPr sz="2600" spc="-114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Kalite</a:t>
            </a:r>
            <a:r>
              <a:rPr sz="2600" spc="-110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Uzmanı</a:t>
            </a:r>
            <a:endParaRPr sz="2600">
              <a:latin typeface="Calibri"/>
              <a:cs typeface="Calibri"/>
            </a:endParaRPr>
          </a:p>
          <a:p>
            <a:pPr marL="1154430" lvl="2" indent="-247650">
              <a:lnSpc>
                <a:spcPct val="100000"/>
              </a:lnSpc>
              <a:spcBef>
                <a:spcPts val="555"/>
              </a:spcBef>
              <a:buFont typeface="Segoe UI Symbol"/>
              <a:buChar char="⚫"/>
              <a:tabLst>
                <a:tab pos="1154430" algn="l"/>
              </a:tabLst>
            </a:pPr>
            <a:r>
              <a:rPr sz="2200" spc="-10" dirty="0">
                <a:latin typeface="Calibri"/>
                <a:cs typeface="Calibri"/>
              </a:rPr>
              <a:t>İhtiyaçların</a:t>
            </a:r>
            <a:r>
              <a:rPr sz="2200" spc="-8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ve</a:t>
            </a:r>
            <a:r>
              <a:rPr sz="2200" spc="-6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geliştirilen</a:t>
            </a:r>
            <a:r>
              <a:rPr sz="2200" spc="-6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çözümün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doğru</a:t>
            </a:r>
            <a:r>
              <a:rPr sz="2200" spc="-6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belirlenip</a:t>
            </a:r>
            <a:r>
              <a:rPr sz="2200" spc="-7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belirlenmediğini,</a:t>
            </a:r>
            <a:r>
              <a:rPr sz="2200" spc="-7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yazılımın</a:t>
            </a:r>
            <a:r>
              <a:rPr sz="2200" spc="-6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belirli</a:t>
            </a:r>
            <a:endParaRPr sz="2200">
              <a:latin typeface="Calibri"/>
              <a:cs typeface="Calibri"/>
            </a:endParaRPr>
          </a:p>
          <a:p>
            <a:pPr marL="1155700">
              <a:lnSpc>
                <a:spcPct val="100000"/>
              </a:lnSpc>
            </a:pPr>
            <a:r>
              <a:rPr sz="2200" dirty="0">
                <a:latin typeface="Calibri"/>
                <a:cs typeface="Calibri"/>
              </a:rPr>
              <a:t>standartlarda</a:t>
            </a:r>
            <a:r>
              <a:rPr sz="2200" spc="-6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olup</a:t>
            </a:r>
            <a:r>
              <a:rPr sz="2200" spc="-8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olmadığını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denetleyen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kişidir.</a:t>
            </a:r>
            <a:endParaRPr sz="2200">
              <a:latin typeface="Calibri"/>
              <a:cs typeface="Calibri"/>
            </a:endParaRPr>
          </a:p>
          <a:p>
            <a:pPr marL="652780" lvl="1" indent="-290830">
              <a:lnSpc>
                <a:spcPct val="100000"/>
              </a:lnSpc>
              <a:spcBef>
                <a:spcPts val="595"/>
              </a:spcBef>
              <a:buFont typeface="Segoe UI Symbol"/>
              <a:buChar char="⚫"/>
              <a:tabLst>
                <a:tab pos="652780" algn="l"/>
              </a:tabLst>
            </a:pPr>
            <a:r>
              <a:rPr sz="2600" spc="-55" dirty="0">
                <a:latin typeface="Calibri"/>
                <a:cs typeface="Calibri"/>
              </a:rPr>
              <a:t>Test</a:t>
            </a:r>
            <a:r>
              <a:rPr sz="2600" spc="-80" dirty="0">
                <a:latin typeface="Calibri"/>
                <a:cs typeface="Calibri"/>
              </a:rPr>
              <a:t> </a:t>
            </a:r>
            <a:r>
              <a:rPr sz="2600" spc="-25" dirty="0">
                <a:latin typeface="Calibri"/>
                <a:cs typeface="Calibri"/>
              </a:rPr>
              <a:t>Uzmanı/Test</a:t>
            </a:r>
            <a:r>
              <a:rPr sz="2600" spc="-80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Mühendisi</a:t>
            </a:r>
            <a:endParaRPr sz="2600">
              <a:latin typeface="Calibri"/>
              <a:cs typeface="Calibri"/>
            </a:endParaRPr>
          </a:p>
          <a:p>
            <a:pPr marL="1154430" lvl="2" indent="-247650">
              <a:lnSpc>
                <a:spcPct val="100000"/>
              </a:lnSpc>
              <a:spcBef>
                <a:spcPts val="560"/>
              </a:spcBef>
              <a:buFont typeface="Segoe UI Symbol"/>
              <a:buChar char="⚫"/>
              <a:tabLst>
                <a:tab pos="1154430" algn="l"/>
              </a:tabLst>
            </a:pPr>
            <a:r>
              <a:rPr sz="2200" spc="-10" dirty="0">
                <a:latin typeface="Calibri"/>
                <a:cs typeface="Calibri"/>
              </a:rPr>
              <a:t>Yazılım</a:t>
            </a:r>
            <a:r>
              <a:rPr sz="2200" spc="-5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hatalarını</a:t>
            </a:r>
            <a:r>
              <a:rPr sz="2200" spc="-9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tespit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etme,</a:t>
            </a:r>
            <a:r>
              <a:rPr sz="2200" spc="-3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hataların</a:t>
            </a:r>
            <a:r>
              <a:rPr sz="2200" spc="-7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sebepleri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ve</a:t>
            </a:r>
            <a:r>
              <a:rPr sz="2200" spc="-6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sonuçları</a:t>
            </a:r>
            <a:r>
              <a:rPr sz="2200" spc="-6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ile</a:t>
            </a:r>
            <a:r>
              <a:rPr sz="2200" spc="-5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ilgili</a:t>
            </a:r>
            <a:r>
              <a:rPr sz="2200" spc="-7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süreci</a:t>
            </a:r>
            <a:r>
              <a:rPr sz="2200" spc="-5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yönetme</a:t>
            </a:r>
            <a:endParaRPr sz="2200">
              <a:latin typeface="Calibri"/>
              <a:cs typeface="Calibri"/>
            </a:endParaRPr>
          </a:p>
          <a:p>
            <a:pPr marL="1155700">
              <a:lnSpc>
                <a:spcPct val="100000"/>
              </a:lnSpc>
            </a:pPr>
            <a:r>
              <a:rPr sz="2200" dirty="0">
                <a:latin typeface="Calibri"/>
                <a:cs typeface="Calibri"/>
              </a:rPr>
              <a:t>işlerini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yürütür.</a:t>
            </a:r>
            <a:endParaRPr sz="2200">
              <a:latin typeface="Calibri"/>
              <a:cs typeface="Calibri"/>
            </a:endParaRPr>
          </a:p>
          <a:p>
            <a:pPr marL="652780" lvl="1" indent="-290830">
              <a:lnSpc>
                <a:spcPct val="100000"/>
              </a:lnSpc>
              <a:spcBef>
                <a:spcPts val="595"/>
              </a:spcBef>
              <a:buFont typeface="Segoe UI Symbol"/>
              <a:buChar char="⚫"/>
              <a:tabLst>
                <a:tab pos="652780" algn="l"/>
              </a:tabLst>
            </a:pPr>
            <a:r>
              <a:rPr sz="2600" spc="-55" dirty="0">
                <a:latin typeface="Calibri"/>
                <a:cs typeface="Calibri"/>
              </a:rPr>
              <a:t>Test</a:t>
            </a:r>
            <a:r>
              <a:rPr sz="2600" spc="-80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Yöneticisi</a:t>
            </a:r>
            <a:endParaRPr sz="2600">
              <a:latin typeface="Calibri"/>
              <a:cs typeface="Calibri"/>
            </a:endParaRPr>
          </a:p>
          <a:p>
            <a:pPr marL="1154430" lvl="2" indent="-247650">
              <a:lnSpc>
                <a:spcPct val="100000"/>
              </a:lnSpc>
              <a:spcBef>
                <a:spcPts val="560"/>
              </a:spcBef>
              <a:buFont typeface="Segoe UI Symbol"/>
              <a:buChar char="⚫"/>
              <a:tabLst>
                <a:tab pos="1154430" algn="l"/>
              </a:tabLst>
            </a:pPr>
            <a:r>
              <a:rPr sz="2200" spc="-10" dirty="0">
                <a:latin typeface="Calibri"/>
                <a:cs typeface="Calibri"/>
              </a:rPr>
              <a:t>Yazılımın</a:t>
            </a:r>
            <a:r>
              <a:rPr sz="2200" spc="-6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testi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geçip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geçemediği,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kabul</a:t>
            </a:r>
            <a:r>
              <a:rPr sz="2200" spc="-7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edilmeye</a:t>
            </a:r>
            <a:r>
              <a:rPr sz="2200" spc="-3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hazır</a:t>
            </a:r>
            <a:r>
              <a:rPr sz="2200" spc="-6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olup</a:t>
            </a:r>
            <a:r>
              <a:rPr sz="2200" spc="-6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olmadığı</a:t>
            </a:r>
            <a:r>
              <a:rPr sz="2200" spc="-6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kararlarını</a:t>
            </a:r>
            <a:r>
              <a:rPr sz="2200" spc="-9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verir.</a:t>
            </a:r>
            <a:endParaRPr sz="2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90397" rIns="0" bIns="0" rtlCol="0">
            <a:spAutoFit/>
          </a:bodyPr>
          <a:lstStyle/>
          <a:p>
            <a:pPr marL="14604">
              <a:lnSpc>
                <a:spcPct val="100000"/>
              </a:lnSpc>
              <a:spcBef>
                <a:spcPts val="105"/>
              </a:spcBef>
            </a:pPr>
            <a:r>
              <a:rPr smtClean="0"/>
              <a:t>Bil</a:t>
            </a:r>
            <a:r>
              <a:rPr lang="tr-TR" dirty="0" smtClean="0"/>
              <a:t>işim</a:t>
            </a:r>
            <a:r>
              <a:rPr spc="-45" smtClean="0"/>
              <a:t> </a:t>
            </a:r>
            <a:r>
              <a:rPr dirty="0"/>
              <a:t>Mühendisi</a:t>
            </a:r>
            <a:r>
              <a:rPr spc="-70" dirty="0"/>
              <a:t> </a:t>
            </a:r>
            <a:r>
              <a:rPr dirty="0"/>
              <a:t>için</a:t>
            </a:r>
            <a:r>
              <a:rPr spc="-60" dirty="0"/>
              <a:t> </a:t>
            </a:r>
            <a:r>
              <a:rPr dirty="0"/>
              <a:t>iş</a:t>
            </a:r>
            <a:r>
              <a:rPr spc="-45" dirty="0"/>
              <a:t> </a:t>
            </a:r>
            <a:r>
              <a:rPr spc="-10" dirty="0"/>
              <a:t>imkanları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18819" y="1526870"/>
            <a:ext cx="5590540" cy="45097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4965" algn="l"/>
              </a:tabLst>
            </a:pPr>
            <a:r>
              <a:rPr sz="3000" spc="-10" dirty="0">
                <a:latin typeface="Calibri"/>
                <a:cs typeface="Calibri"/>
              </a:rPr>
              <a:t>Veri</a:t>
            </a:r>
            <a:r>
              <a:rPr sz="3000" spc="-95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ve</a:t>
            </a:r>
            <a:r>
              <a:rPr sz="3000" spc="-100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veritabanı</a:t>
            </a:r>
            <a:r>
              <a:rPr sz="3000" spc="-90" dirty="0">
                <a:latin typeface="Calibri"/>
                <a:cs typeface="Calibri"/>
              </a:rPr>
              <a:t> </a:t>
            </a:r>
            <a:r>
              <a:rPr sz="3000" spc="-10" dirty="0">
                <a:latin typeface="Calibri"/>
                <a:cs typeface="Calibri"/>
              </a:rPr>
              <a:t>yönetimi</a:t>
            </a:r>
            <a:endParaRPr sz="3000">
              <a:latin typeface="Calibri"/>
              <a:cs typeface="Calibri"/>
            </a:endParaRPr>
          </a:p>
          <a:p>
            <a:pPr marL="755650" lvl="1" indent="-286385">
              <a:lnSpc>
                <a:spcPct val="100000"/>
              </a:lnSpc>
              <a:spcBef>
                <a:spcPts val="15"/>
              </a:spcBef>
              <a:buFont typeface="Arial"/>
              <a:buChar char="–"/>
              <a:tabLst>
                <a:tab pos="755650" algn="l"/>
              </a:tabLst>
            </a:pPr>
            <a:r>
              <a:rPr sz="2600" dirty="0">
                <a:latin typeface="Calibri"/>
                <a:cs typeface="Calibri"/>
              </a:rPr>
              <a:t>Veri</a:t>
            </a:r>
            <a:r>
              <a:rPr sz="2600" spc="-14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Yöneticisi</a:t>
            </a:r>
            <a:endParaRPr sz="2600">
              <a:latin typeface="Calibri"/>
              <a:cs typeface="Calibri"/>
            </a:endParaRPr>
          </a:p>
          <a:p>
            <a:pPr marL="755650" lvl="1" indent="-286385">
              <a:lnSpc>
                <a:spcPct val="100000"/>
              </a:lnSpc>
              <a:buFont typeface="Arial"/>
              <a:buChar char="–"/>
              <a:tabLst>
                <a:tab pos="755650" algn="l"/>
              </a:tabLst>
            </a:pPr>
            <a:r>
              <a:rPr sz="2600" dirty="0">
                <a:latin typeface="Calibri"/>
                <a:cs typeface="Calibri"/>
              </a:rPr>
              <a:t>Veri</a:t>
            </a:r>
            <a:r>
              <a:rPr sz="2600" spc="-14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Analisti</a:t>
            </a:r>
            <a:endParaRPr sz="2600">
              <a:latin typeface="Calibri"/>
              <a:cs typeface="Calibri"/>
            </a:endParaRPr>
          </a:p>
          <a:p>
            <a:pPr marL="755650" lvl="1" indent="-286385">
              <a:lnSpc>
                <a:spcPct val="100000"/>
              </a:lnSpc>
              <a:buFont typeface="Arial"/>
              <a:buChar char="–"/>
              <a:tabLst>
                <a:tab pos="755650" algn="l"/>
              </a:tabLst>
            </a:pPr>
            <a:r>
              <a:rPr sz="2600" dirty="0">
                <a:latin typeface="Calibri"/>
                <a:cs typeface="Calibri"/>
              </a:rPr>
              <a:t>Veri</a:t>
            </a:r>
            <a:r>
              <a:rPr sz="2600" spc="-8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Modelleme</a:t>
            </a:r>
            <a:r>
              <a:rPr sz="2600" spc="-90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Uzmanı</a:t>
            </a:r>
            <a:endParaRPr sz="2600">
              <a:latin typeface="Calibri"/>
              <a:cs typeface="Calibri"/>
            </a:endParaRPr>
          </a:p>
          <a:p>
            <a:pPr marL="755650" lvl="1" indent="-286385">
              <a:lnSpc>
                <a:spcPct val="100000"/>
              </a:lnSpc>
              <a:spcBef>
                <a:spcPts val="5"/>
              </a:spcBef>
              <a:buFont typeface="Arial"/>
              <a:buChar char="–"/>
              <a:tabLst>
                <a:tab pos="755650" algn="l"/>
              </a:tabLst>
            </a:pPr>
            <a:r>
              <a:rPr sz="2600" dirty="0">
                <a:latin typeface="Calibri"/>
                <a:cs typeface="Calibri"/>
              </a:rPr>
              <a:t>Veri</a:t>
            </a:r>
            <a:r>
              <a:rPr sz="2600" spc="-14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Madencisi</a:t>
            </a:r>
            <a:endParaRPr sz="2600">
              <a:latin typeface="Calibri"/>
              <a:cs typeface="Calibri"/>
            </a:endParaRPr>
          </a:p>
          <a:p>
            <a:pPr marL="755650" lvl="1" indent="-286385">
              <a:lnSpc>
                <a:spcPct val="100000"/>
              </a:lnSpc>
              <a:buFont typeface="Arial"/>
              <a:buChar char="–"/>
              <a:tabLst>
                <a:tab pos="755650" algn="l"/>
              </a:tabLst>
            </a:pPr>
            <a:r>
              <a:rPr sz="2600" spc="-10" dirty="0">
                <a:latin typeface="Calibri"/>
                <a:cs typeface="Calibri"/>
              </a:rPr>
              <a:t>Veritabanı</a:t>
            </a:r>
            <a:r>
              <a:rPr sz="2600" spc="-114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Yöneticisi</a:t>
            </a:r>
            <a:endParaRPr sz="2600">
              <a:latin typeface="Calibri"/>
              <a:cs typeface="Calibri"/>
            </a:endParaRPr>
          </a:p>
          <a:p>
            <a:pPr marL="755650" lvl="1" indent="-286385">
              <a:lnSpc>
                <a:spcPts val="3115"/>
              </a:lnSpc>
              <a:buFont typeface="Arial"/>
              <a:buChar char="–"/>
              <a:tabLst>
                <a:tab pos="755650" algn="l"/>
              </a:tabLst>
            </a:pPr>
            <a:r>
              <a:rPr sz="2600" spc="-10" dirty="0">
                <a:latin typeface="Calibri"/>
                <a:cs typeface="Calibri"/>
              </a:rPr>
              <a:t>Veritabanı</a:t>
            </a:r>
            <a:r>
              <a:rPr sz="2600" spc="-114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Mimarı</a:t>
            </a:r>
            <a:endParaRPr sz="2600">
              <a:latin typeface="Calibri"/>
              <a:cs typeface="Calibri"/>
            </a:endParaRPr>
          </a:p>
          <a:p>
            <a:pPr marL="354965" indent="-342265">
              <a:lnSpc>
                <a:spcPts val="3595"/>
              </a:lnSpc>
              <a:buFont typeface="Arial"/>
              <a:buChar char="•"/>
              <a:tabLst>
                <a:tab pos="354965" algn="l"/>
              </a:tabLst>
            </a:pPr>
            <a:r>
              <a:rPr sz="3000" dirty="0">
                <a:latin typeface="Calibri"/>
                <a:cs typeface="Calibri"/>
              </a:rPr>
              <a:t>Bilişim</a:t>
            </a:r>
            <a:r>
              <a:rPr sz="3000" spc="-70" dirty="0">
                <a:latin typeface="Calibri"/>
                <a:cs typeface="Calibri"/>
              </a:rPr>
              <a:t> </a:t>
            </a:r>
            <a:r>
              <a:rPr sz="3000" spc="-10" dirty="0">
                <a:latin typeface="Calibri"/>
                <a:cs typeface="Calibri"/>
              </a:rPr>
              <a:t>güvenliği</a:t>
            </a:r>
            <a:endParaRPr sz="3000">
              <a:latin typeface="Calibri"/>
              <a:cs typeface="Calibri"/>
            </a:endParaRPr>
          </a:p>
          <a:p>
            <a:pPr marL="755650" lvl="1" indent="-286385">
              <a:lnSpc>
                <a:spcPct val="100000"/>
              </a:lnSpc>
              <a:spcBef>
                <a:spcPts val="15"/>
              </a:spcBef>
              <a:buFont typeface="Arial"/>
              <a:buChar char="–"/>
              <a:tabLst>
                <a:tab pos="755650" algn="l"/>
              </a:tabLst>
            </a:pPr>
            <a:r>
              <a:rPr sz="2600" dirty="0">
                <a:latin typeface="Calibri"/>
                <a:cs typeface="Calibri"/>
              </a:rPr>
              <a:t>Bilişim</a:t>
            </a:r>
            <a:r>
              <a:rPr sz="2600" spc="-3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Güvenliği</a:t>
            </a:r>
            <a:r>
              <a:rPr sz="2600" spc="-3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Uzmanı</a:t>
            </a:r>
            <a:r>
              <a:rPr sz="2600" spc="-3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/</a:t>
            </a:r>
            <a:r>
              <a:rPr sz="2600" spc="-20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Yöneticisi</a:t>
            </a:r>
            <a:endParaRPr sz="2600">
              <a:latin typeface="Calibri"/>
              <a:cs typeface="Calibri"/>
            </a:endParaRPr>
          </a:p>
          <a:p>
            <a:pPr marL="755650" lvl="1" indent="-286385">
              <a:lnSpc>
                <a:spcPct val="100000"/>
              </a:lnSpc>
              <a:buFont typeface="Arial"/>
              <a:buChar char="–"/>
              <a:tabLst>
                <a:tab pos="755650" algn="l"/>
              </a:tabLst>
            </a:pPr>
            <a:r>
              <a:rPr sz="2600" dirty="0">
                <a:latin typeface="Calibri"/>
                <a:cs typeface="Calibri"/>
              </a:rPr>
              <a:t>Ağ</a:t>
            </a:r>
            <a:r>
              <a:rPr sz="2600" spc="-5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ve</a:t>
            </a:r>
            <a:r>
              <a:rPr sz="2600" spc="-5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Internet</a:t>
            </a:r>
            <a:r>
              <a:rPr sz="2600" spc="-7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Güvenlik</a:t>
            </a:r>
            <a:r>
              <a:rPr sz="2600" spc="-5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Uzmanı</a:t>
            </a:r>
            <a:endParaRPr sz="2600">
              <a:latin typeface="Calibri"/>
              <a:cs typeface="Calibri"/>
            </a:endParaRPr>
          </a:p>
          <a:p>
            <a:pPr marL="755650" lvl="1" indent="-286385">
              <a:lnSpc>
                <a:spcPct val="100000"/>
              </a:lnSpc>
              <a:buFont typeface="Arial"/>
              <a:buChar char="–"/>
              <a:tabLst>
                <a:tab pos="755650" algn="l"/>
              </a:tabLst>
            </a:pPr>
            <a:r>
              <a:rPr sz="2600" dirty="0">
                <a:latin typeface="Calibri"/>
                <a:cs typeface="Calibri"/>
              </a:rPr>
              <a:t>Güvenlik</a:t>
            </a:r>
            <a:r>
              <a:rPr sz="2600" spc="-5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Danışmanı</a:t>
            </a:r>
            <a:endParaRPr sz="2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90397" rIns="0" bIns="0" rtlCol="0">
            <a:spAutoFit/>
          </a:bodyPr>
          <a:lstStyle/>
          <a:p>
            <a:pPr marL="14604">
              <a:lnSpc>
                <a:spcPct val="100000"/>
              </a:lnSpc>
              <a:spcBef>
                <a:spcPts val="105"/>
              </a:spcBef>
            </a:pPr>
            <a:r>
              <a:rPr smtClean="0"/>
              <a:t>Bil</a:t>
            </a:r>
            <a:r>
              <a:rPr lang="tr-TR" dirty="0" smtClean="0"/>
              <a:t>işim</a:t>
            </a:r>
            <a:r>
              <a:rPr spc="-45" smtClean="0"/>
              <a:t> </a:t>
            </a:r>
            <a:r>
              <a:rPr dirty="0"/>
              <a:t>Mühendisi</a:t>
            </a:r>
            <a:r>
              <a:rPr spc="-70" dirty="0"/>
              <a:t> </a:t>
            </a:r>
            <a:r>
              <a:rPr dirty="0"/>
              <a:t>için</a:t>
            </a:r>
            <a:r>
              <a:rPr spc="-60" dirty="0"/>
              <a:t> </a:t>
            </a:r>
            <a:r>
              <a:rPr dirty="0"/>
              <a:t>iş</a:t>
            </a:r>
            <a:r>
              <a:rPr spc="-45" dirty="0"/>
              <a:t> </a:t>
            </a:r>
            <a:r>
              <a:rPr spc="-10" dirty="0"/>
              <a:t>imkanları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18818" y="1544777"/>
            <a:ext cx="6977381" cy="457240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4965" indent="-34290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354965" algn="l"/>
                <a:tab pos="469265" algn="l"/>
              </a:tabLst>
            </a:pPr>
            <a:r>
              <a:rPr sz="2500" dirty="0">
                <a:latin typeface="Calibri"/>
                <a:cs typeface="Calibri"/>
              </a:rPr>
              <a:t>Ağ</a:t>
            </a:r>
            <a:r>
              <a:rPr sz="2500" spc="-30" dirty="0">
                <a:latin typeface="Calibri"/>
                <a:cs typeface="Calibri"/>
              </a:rPr>
              <a:t> </a:t>
            </a:r>
            <a:r>
              <a:rPr sz="2500" spc="-10" dirty="0">
                <a:latin typeface="Calibri"/>
                <a:cs typeface="Calibri"/>
              </a:rPr>
              <a:t>yönetimi</a:t>
            </a:r>
            <a:endParaRPr sz="2500">
              <a:latin typeface="Calibri"/>
              <a:cs typeface="Calibri"/>
            </a:endParaRPr>
          </a:p>
          <a:p>
            <a:pPr marL="756285" lvl="1" indent="-287020">
              <a:lnSpc>
                <a:spcPct val="100000"/>
              </a:lnSpc>
              <a:spcBef>
                <a:spcPts val="15"/>
              </a:spcBef>
              <a:buFont typeface="Arial"/>
              <a:buChar char="–"/>
              <a:tabLst>
                <a:tab pos="756285" algn="l"/>
              </a:tabLst>
            </a:pPr>
            <a:r>
              <a:rPr sz="2200">
                <a:latin typeface="Calibri"/>
                <a:cs typeface="Calibri"/>
              </a:rPr>
              <a:t>Ağ</a:t>
            </a:r>
            <a:r>
              <a:rPr sz="2200" spc="-30">
                <a:latin typeface="Calibri"/>
                <a:cs typeface="Calibri"/>
              </a:rPr>
              <a:t> </a:t>
            </a:r>
            <a:r>
              <a:rPr sz="2200" spc="-10" smtClean="0">
                <a:latin typeface="Calibri"/>
                <a:cs typeface="Calibri"/>
              </a:rPr>
              <a:t>Analisti</a:t>
            </a:r>
            <a:r>
              <a:rPr lang="tr-TR" sz="2200" spc="-10" dirty="0" smtClean="0">
                <a:latin typeface="Calibri"/>
                <a:cs typeface="Calibri"/>
              </a:rPr>
              <a:t> </a:t>
            </a:r>
            <a:r>
              <a:rPr lang="tr-TR" sz="2000" dirty="0" smtClean="0">
                <a:latin typeface="Calibri"/>
                <a:cs typeface="Calibri"/>
              </a:rPr>
              <a:t>(Network </a:t>
            </a:r>
            <a:r>
              <a:rPr lang="tr-TR" sz="2000" dirty="0" err="1" smtClean="0">
                <a:latin typeface="Calibri"/>
                <a:cs typeface="Calibri"/>
              </a:rPr>
              <a:t>Analyst</a:t>
            </a:r>
            <a:r>
              <a:rPr lang="tr-TR" sz="2000" dirty="0" smtClean="0">
                <a:latin typeface="Calibri"/>
                <a:cs typeface="Calibri"/>
              </a:rPr>
              <a:t>)</a:t>
            </a:r>
            <a:endParaRPr sz="2200">
              <a:latin typeface="Calibri"/>
              <a:cs typeface="Calibri"/>
            </a:endParaRPr>
          </a:p>
          <a:p>
            <a:pPr marL="756285" lvl="1" indent="-287020">
              <a:lnSpc>
                <a:spcPct val="100000"/>
              </a:lnSpc>
              <a:buFont typeface="Arial"/>
              <a:buChar char="–"/>
              <a:tabLst>
                <a:tab pos="756285" algn="l"/>
              </a:tabLst>
            </a:pPr>
            <a:r>
              <a:rPr sz="2200" dirty="0">
                <a:latin typeface="Calibri"/>
                <a:cs typeface="Calibri"/>
              </a:rPr>
              <a:t>Ağ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Yöneticisi</a:t>
            </a:r>
            <a:r>
              <a:rPr sz="2200" spc="-3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/</a:t>
            </a:r>
            <a:r>
              <a:rPr sz="2200" spc="-5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Sistem</a:t>
            </a:r>
            <a:r>
              <a:rPr sz="2200" spc="-2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Yöneticisi</a:t>
            </a:r>
            <a:endParaRPr sz="2200">
              <a:latin typeface="Calibri"/>
              <a:cs typeface="Calibri"/>
            </a:endParaRPr>
          </a:p>
          <a:p>
            <a:pPr marL="756285" lvl="1" indent="-287020">
              <a:lnSpc>
                <a:spcPct val="100000"/>
              </a:lnSpc>
              <a:buFont typeface="Arial"/>
              <a:buChar char="–"/>
              <a:tabLst>
                <a:tab pos="756285" algn="l"/>
              </a:tabLst>
            </a:pPr>
            <a:r>
              <a:rPr sz="2200" dirty="0">
                <a:latin typeface="Calibri"/>
                <a:cs typeface="Calibri"/>
              </a:rPr>
              <a:t>Ağ</a:t>
            </a:r>
            <a:r>
              <a:rPr sz="2200" spc="-3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Mühendisi</a:t>
            </a:r>
            <a:endParaRPr sz="2200">
              <a:latin typeface="Calibri"/>
              <a:cs typeface="Calibri"/>
            </a:endParaRPr>
          </a:p>
          <a:p>
            <a:pPr marL="756285" lvl="1" indent="-287020">
              <a:lnSpc>
                <a:spcPts val="2635"/>
              </a:lnSpc>
              <a:spcBef>
                <a:spcPts val="5"/>
              </a:spcBef>
              <a:buFont typeface="Arial"/>
              <a:buChar char="–"/>
              <a:tabLst>
                <a:tab pos="756285" algn="l"/>
              </a:tabLst>
            </a:pPr>
            <a:r>
              <a:rPr sz="2200" dirty="0">
                <a:latin typeface="Calibri"/>
                <a:cs typeface="Calibri"/>
              </a:rPr>
              <a:t>Ağ</a:t>
            </a:r>
            <a:r>
              <a:rPr sz="2200" spc="-6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Destek</a:t>
            </a:r>
            <a:r>
              <a:rPr sz="2200" spc="-5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Uzmanı</a:t>
            </a:r>
            <a:endParaRPr sz="2200">
              <a:latin typeface="Calibri"/>
              <a:cs typeface="Calibri"/>
            </a:endParaRPr>
          </a:p>
          <a:p>
            <a:pPr marL="354965" indent="-342265">
              <a:lnSpc>
                <a:spcPts val="2995"/>
              </a:lnSpc>
              <a:buFont typeface="Arial"/>
              <a:buChar char="•"/>
              <a:tabLst>
                <a:tab pos="354965" algn="l"/>
              </a:tabLst>
            </a:pPr>
            <a:r>
              <a:rPr sz="2500" spc="-10" dirty="0">
                <a:latin typeface="Calibri"/>
                <a:cs typeface="Calibri"/>
              </a:rPr>
              <a:t>Web/Internet</a:t>
            </a:r>
            <a:endParaRPr sz="2500">
              <a:latin typeface="Calibri"/>
              <a:cs typeface="Calibri"/>
            </a:endParaRPr>
          </a:p>
          <a:p>
            <a:pPr marL="756285" lvl="1" indent="-287020">
              <a:lnSpc>
                <a:spcPct val="100000"/>
              </a:lnSpc>
              <a:spcBef>
                <a:spcPts val="10"/>
              </a:spcBef>
              <a:buFont typeface="Arial"/>
              <a:buChar char="–"/>
              <a:tabLst>
                <a:tab pos="756285" algn="l"/>
              </a:tabLst>
            </a:pPr>
            <a:r>
              <a:rPr sz="2200" dirty="0">
                <a:latin typeface="Calibri"/>
                <a:cs typeface="Calibri"/>
              </a:rPr>
              <a:t>İçerik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Yöneticisi</a:t>
            </a:r>
            <a:endParaRPr sz="2200">
              <a:latin typeface="Calibri"/>
              <a:cs typeface="Calibri"/>
            </a:endParaRPr>
          </a:p>
          <a:p>
            <a:pPr marL="756285" lvl="1" indent="-287020">
              <a:lnSpc>
                <a:spcPct val="100000"/>
              </a:lnSpc>
              <a:buFont typeface="Arial"/>
              <a:buChar char="–"/>
              <a:tabLst>
                <a:tab pos="756285" algn="l"/>
              </a:tabLst>
            </a:pPr>
            <a:r>
              <a:rPr sz="2200" dirty="0">
                <a:latin typeface="Calibri"/>
                <a:cs typeface="Calibri"/>
              </a:rPr>
              <a:t>Web</a:t>
            </a:r>
            <a:r>
              <a:rPr sz="2200" spc="-12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Tasarımcısı</a:t>
            </a:r>
            <a:endParaRPr sz="2200">
              <a:latin typeface="Calibri"/>
              <a:cs typeface="Calibri"/>
            </a:endParaRPr>
          </a:p>
          <a:p>
            <a:pPr marL="756285" lvl="1" indent="-287020">
              <a:lnSpc>
                <a:spcPts val="2635"/>
              </a:lnSpc>
              <a:spcBef>
                <a:spcPts val="5"/>
              </a:spcBef>
              <a:buFont typeface="Arial"/>
              <a:buChar char="–"/>
              <a:tabLst>
                <a:tab pos="756285" algn="l"/>
              </a:tabLst>
            </a:pPr>
            <a:r>
              <a:rPr sz="2200" spc="-10" dirty="0">
                <a:latin typeface="Calibri"/>
                <a:cs typeface="Calibri"/>
              </a:rPr>
              <a:t>Web</a:t>
            </a:r>
            <a:r>
              <a:rPr sz="2200" spc="-1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Geliştiricisi</a:t>
            </a:r>
            <a:endParaRPr sz="2200">
              <a:latin typeface="Calibri"/>
              <a:cs typeface="Calibri"/>
            </a:endParaRPr>
          </a:p>
          <a:p>
            <a:pPr marL="354965" indent="-342265">
              <a:lnSpc>
                <a:spcPts val="2995"/>
              </a:lnSpc>
              <a:buFont typeface="Arial"/>
              <a:buChar char="•"/>
              <a:tabLst>
                <a:tab pos="354965" algn="l"/>
              </a:tabLst>
            </a:pPr>
            <a:r>
              <a:rPr sz="2500" spc="-10" dirty="0">
                <a:latin typeface="Calibri"/>
                <a:cs typeface="Calibri"/>
              </a:rPr>
              <a:t>Çokluortam</a:t>
            </a:r>
            <a:endParaRPr sz="2500">
              <a:latin typeface="Calibri"/>
              <a:cs typeface="Calibri"/>
            </a:endParaRPr>
          </a:p>
          <a:p>
            <a:pPr marL="756285" lvl="1" indent="-287020">
              <a:lnSpc>
                <a:spcPct val="100000"/>
              </a:lnSpc>
              <a:spcBef>
                <a:spcPts val="10"/>
              </a:spcBef>
              <a:buFont typeface="Arial"/>
              <a:buChar char="–"/>
              <a:tabLst>
                <a:tab pos="756285" algn="l"/>
              </a:tabLst>
            </a:pPr>
            <a:r>
              <a:rPr sz="2200" dirty="0">
                <a:latin typeface="Calibri"/>
                <a:cs typeface="Calibri"/>
              </a:rPr>
              <a:t>2D/3D</a:t>
            </a:r>
            <a:r>
              <a:rPr sz="2200" spc="-7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Grafik</a:t>
            </a:r>
            <a:r>
              <a:rPr sz="2200" spc="-6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Uzmanı</a:t>
            </a:r>
            <a:endParaRPr sz="2200">
              <a:latin typeface="Calibri"/>
              <a:cs typeface="Calibri"/>
            </a:endParaRPr>
          </a:p>
          <a:p>
            <a:pPr marL="756285" lvl="1" indent="-287020">
              <a:lnSpc>
                <a:spcPct val="100000"/>
              </a:lnSpc>
              <a:buFont typeface="Arial"/>
              <a:buChar char="–"/>
              <a:tabLst>
                <a:tab pos="756285" algn="l"/>
              </a:tabLst>
            </a:pPr>
            <a:r>
              <a:rPr sz="2200" spc="-10" dirty="0">
                <a:latin typeface="Calibri"/>
                <a:cs typeface="Calibri"/>
              </a:rPr>
              <a:t>Multimedya/Grafik</a:t>
            </a:r>
            <a:r>
              <a:rPr sz="2200" spc="-2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Tasarımcısı</a:t>
            </a:r>
            <a:endParaRPr sz="2200">
              <a:latin typeface="Calibri"/>
              <a:cs typeface="Calibri"/>
            </a:endParaRPr>
          </a:p>
          <a:p>
            <a:pPr marL="756285" lvl="1" indent="-287020">
              <a:lnSpc>
                <a:spcPct val="100000"/>
              </a:lnSpc>
              <a:spcBef>
                <a:spcPts val="5"/>
              </a:spcBef>
              <a:buFont typeface="Arial"/>
              <a:buChar char="–"/>
              <a:tabLst>
                <a:tab pos="756285" algn="l"/>
              </a:tabLst>
            </a:pPr>
            <a:r>
              <a:rPr sz="2200" dirty="0">
                <a:latin typeface="Calibri"/>
                <a:cs typeface="Calibri"/>
              </a:rPr>
              <a:t>Eğitim</a:t>
            </a:r>
            <a:r>
              <a:rPr sz="2200" spc="-6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Tasarımcısı</a:t>
            </a:r>
            <a:endParaRPr sz="2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90397" rIns="0" bIns="0" rtlCol="0">
            <a:spAutoFit/>
          </a:bodyPr>
          <a:lstStyle/>
          <a:p>
            <a:pPr marL="14604">
              <a:lnSpc>
                <a:spcPct val="100000"/>
              </a:lnSpc>
              <a:spcBef>
                <a:spcPts val="105"/>
              </a:spcBef>
            </a:pPr>
            <a:r>
              <a:rPr smtClean="0"/>
              <a:t>Bil</a:t>
            </a:r>
            <a:r>
              <a:rPr lang="tr-TR" dirty="0" smtClean="0"/>
              <a:t>işim</a:t>
            </a:r>
            <a:r>
              <a:rPr spc="-45" smtClean="0"/>
              <a:t> </a:t>
            </a:r>
            <a:r>
              <a:rPr dirty="0"/>
              <a:t>Mühendisi</a:t>
            </a:r>
            <a:r>
              <a:rPr spc="-70" dirty="0"/>
              <a:t> </a:t>
            </a:r>
            <a:r>
              <a:rPr dirty="0"/>
              <a:t>için</a:t>
            </a:r>
            <a:r>
              <a:rPr spc="-60" dirty="0"/>
              <a:t> </a:t>
            </a:r>
            <a:r>
              <a:rPr dirty="0"/>
              <a:t>iş</a:t>
            </a:r>
            <a:r>
              <a:rPr spc="-45" dirty="0"/>
              <a:t> </a:t>
            </a:r>
            <a:r>
              <a:rPr spc="-10" dirty="0"/>
              <a:t>imkanları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18819" y="1510703"/>
            <a:ext cx="10988675" cy="4346062"/>
          </a:xfrm>
          <a:prstGeom prst="rect">
            <a:avLst/>
          </a:prstGeom>
        </p:spPr>
        <p:txBody>
          <a:bodyPr vert="horz" wrap="square" lIns="0" tIns="110490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870"/>
              </a:spcBef>
              <a:buFont typeface="Arial"/>
              <a:buChar char="•"/>
              <a:tabLst>
                <a:tab pos="354965" algn="l"/>
              </a:tabLst>
            </a:pPr>
            <a:r>
              <a:rPr sz="3200" spc="-10" dirty="0">
                <a:latin typeface="Calibri"/>
                <a:cs typeface="Calibri"/>
              </a:rPr>
              <a:t>Eğitmen/Akademik</a:t>
            </a:r>
            <a:r>
              <a:rPr sz="3200" spc="-12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Kariyer</a:t>
            </a:r>
            <a:endParaRPr sz="3200" dirty="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spcBef>
                <a:spcPts val="765"/>
              </a:spcBef>
              <a:buFont typeface="Arial"/>
              <a:buChar char="•"/>
              <a:tabLst>
                <a:tab pos="354965" algn="l"/>
              </a:tabLst>
            </a:pPr>
            <a:r>
              <a:rPr sz="3200" spc="-20" dirty="0">
                <a:latin typeface="Calibri"/>
                <a:cs typeface="Calibri"/>
              </a:rPr>
              <a:t>Dokümantasyon</a:t>
            </a:r>
            <a:r>
              <a:rPr sz="3200" spc="-85" dirty="0">
                <a:latin typeface="Calibri"/>
                <a:cs typeface="Calibri"/>
              </a:rPr>
              <a:t> </a:t>
            </a:r>
            <a:r>
              <a:rPr sz="3200" spc="-25" dirty="0">
                <a:latin typeface="Calibri"/>
                <a:cs typeface="Calibri"/>
              </a:rPr>
              <a:t>Uzmanı/Teknik</a:t>
            </a:r>
            <a:r>
              <a:rPr sz="3200" spc="-8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Yazar</a:t>
            </a:r>
            <a:endParaRPr sz="3200" dirty="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spcBef>
                <a:spcPts val="770"/>
              </a:spcBef>
              <a:buFont typeface="Arial"/>
              <a:buChar char="•"/>
              <a:tabLst>
                <a:tab pos="354965" algn="l"/>
              </a:tabLst>
            </a:pPr>
            <a:r>
              <a:rPr sz="3200" spc="-10" dirty="0">
                <a:latin typeface="Calibri"/>
                <a:cs typeface="Calibri"/>
              </a:rPr>
              <a:t>E-</a:t>
            </a:r>
            <a:r>
              <a:rPr sz="3200" dirty="0">
                <a:latin typeface="Calibri"/>
                <a:cs typeface="Calibri"/>
              </a:rPr>
              <a:t>ticaret</a:t>
            </a:r>
            <a:r>
              <a:rPr sz="3200" spc="-13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uzmanı</a:t>
            </a:r>
            <a:endParaRPr sz="3200" dirty="0">
              <a:latin typeface="Calibri"/>
              <a:cs typeface="Calibri"/>
            </a:endParaRPr>
          </a:p>
          <a:p>
            <a:pPr marL="354965" marR="1105535" indent="-342900">
              <a:lnSpc>
                <a:spcPts val="3820"/>
              </a:lnSpc>
              <a:spcBef>
                <a:spcPts val="935"/>
              </a:spcBef>
              <a:buFont typeface="Arial"/>
              <a:buChar char="•"/>
              <a:tabLst>
                <a:tab pos="354965" algn="l"/>
              </a:tabLst>
            </a:pPr>
            <a:r>
              <a:rPr sz="3200" dirty="0" smtClean="0">
                <a:latin typeface="Calibri"/>
                <a:cs typeface="Calibri"/>
              </a:rPr>
              <a:t>CIO</a:t>
            </a:r>
            <a:r>
              <a:rPr lang="tr-TR" sz="3200" dirty="0" smtClean="0">
                <a:latin typeface="Calibri"/>
                <a:cs typeface="Calibri"/>
              </a:rPr>
              <a:t> </a:t>
            </a:r>
            <a:r>
              <a:rPr sz="3200" dirty="0" smtClean="0">
                <a:latin typeface="Calibri"/>
                <a:cs typeface="Calibri"/>
              </a:rPr>
              <a:t>(</a:t>
            </a:r>
            <a:r>
              <a:rPr sz="3200" dirty="0">
                <a:latin typeface="Calibri"/>
                <a:cs typeface="Calibri"/>
              </a:rPr>
              <a:t>Chief</a:t>
            </a:r>
            <a:r>
              <a:rPr sz="3200" spc="-8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Information</a:t>
            </a:r>
            <a:r>
              <a:rPr sz="3200" spc="-55" dirty="0">
                <a:latin typeface="Calibri"/>
                <a:cs typeface="Calibri"/>
              </a:rPr>
              <a:t> </a:t>
            </a:r>
            <a:r>
              <a:rPr sz="3200" dirty="0" smtClean="0">
                <a:latin typeface="Calibri"/>
                <a:cs typeface="Calibri"/>
              </a:rPr>
              <a:t>Officer</a:t>
            </a:r>
            <a:r>
              <a:rPr lang="tr-TR" sz="3200" dirty="0" smtClean="0">
                <a:latin typeface="Calibri"/>
                <a:cs typeface="Calibri"/>
              </a:rPr>
              <a:t>, Bilişim Kurulu Başkanı, Sorumlu </a:t>
            </a:r>
            <a:r>
              <a:rPr lang="tr-TR" sz="3200" dirty="0" smtClean="0">
                <a:latin typeface="Calibri"/>
                <a:cs typeface="Calibri"/>
              </a:rPr>
              <a:t>Teknik </a:t>
            </a:r>
            <a:r>
              <a:rPr lang="tr-TR" sz="3200" dirty="0" smtClean="0">
                <a:latin typeface="Calibri"/>
                <a:cs typeface="Calibri"/>
              </a:rPr>
              <a:t>Müdür</a:t>
            </a:r>
            <a:r>
              <a:rPr sz="3200" dirty="0" smtClean="0">
                <a:latin typeface="Calibri"/>
                <a:cs typeface="Calibri"/>
              </a:rPr>
              <a:t>)</a:t>
            </a:r>
            <a:r>
              <a:rPr sz="3200" spc="-100" dirty="0" smtClean="0">
                <a:latin typeface="Calibri"/>
                <a:cs typeface="Calibri"/>
              </a:rPr>
              <a:t> </a:t>
            </a:r>
            <a:r>
              <a:rPr sz="3200" dirty="0">
                <a:latin typeface="Wingdings"/>
                <a:cs typeface="Wingdings"/>
              </a:rPr>
              <a:t></a:t>
            </a:r>
            <a:r>
              <a:rPr sz="3200" spc="-16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Calibri"/>
                <a:cs typeface="Calibri"/>
              </a:rPr>
              <a:t>üst</a:t>
            </a:r>
            <a:r>
              <a:rPr sz="3200" spc="-8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düzey</a:t>
            </a:r>
            <a:r>
              <a:rPr sz="3200" spc="-9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bir</a:t>
            </a:r>
            <a:r>
              <a:rPr sz="3200" spc="-8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yönetici </a:t>
            </a:r>
            <a:r>
              <a:rPr sz="3200" spc="-40" dirty="0">
                <a:latin typeface="Calibri"/>
                <a:cs typeface="Calibri"/>
              </a:rPr>
              <a:t>pozisyonudur.</a:t>
            </a:r>
            <a:r>
              <a:rPr sz="3200" spc="-6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CIO’lar</a:t>
            </a:r>
            <a:r>
              <a:rPr sz="3200" spc="-9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şirketlerin</a:t>
            </a:r>
            <a:r>
              <a:rPr sz="3200" spc="-10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bilişim</a:t>
            </a:r>
            <a:r>
              <a:rPr sz="3200" spc="-6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vizyonunu</a:t>
            </a:r>
            <a:r>
              <a:rPr sz="3200" spc="-8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belirler,</a:t>
            </a:r>
            <a:endParaRPr sz="3200" dirty="0">
              <a:latin typeface="Calibri"/>
              <a:cs typeface="Calibri"/>
            </a:endParaRPr>
          </a:p>
          <a:p>
            <a:pPr marL="354965" marR="5080">
              <a:lnSpc>
                <a:spcPts val="3840"/>
              </a:lnSpc>
            </a:pPr>
            <a:r>
              <a:rPr sz="3200" dirty="0">
                <a:latin typeface="Calibri"/>
                <a:cs typeface="Calibri"/>
              </a:rPr>
              <a:t>teknoloji</a:t>
            </a:r>
            <a:r>
              <a:rPr sz="3200" spc="-114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bütçelerini</a:t>
            </a:r>
            <a:r>
              <a:rPr sz="3200" spc="-120" dirty="0">
                <a:latin typeface="Calibri"/>
                <a:cs typeface="Calibri"/>
              </a:rPr>
              <a:t> </a:t>
            </a:r>
            <a:r>
              <a:rPr sz="3200" spc="-30" dirty="0">
                <a:latin typeface="Calibri"/>
                <a:cs typeface="Calibri"/>
              </a:rPr>
              <a:t>yönetir,</a:t>
            </a:r>
            <a:r>
              <a:rPr sz="3200" spc="-11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stratejik</a:t>
            </a:r>
            <a:r>
              <a:rPr sz="3200" spc="-12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teknoloji</a:t>
            </a:r>
            <a:r>
              <a:rPr sz="3200" spc="-11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yatırım</a:t>
            </a:r>
            <a:r>
              <a:rPr sz="3200" spc="-12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kararlarını </a:t>
            </a:r>
            <a:r>
              <a:rPr sz="3200" dirty="0">
                <a:latin typeface="Calibri"/>
                <a:cs typeface="Calibri"/>
              </a:rPr>
              <a:t>verir</a:t>
            </a:r>
            <a:r>
              <a:rPr sz="3200" spc="-114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ve</a:t>
            </a:r>
            <a:r>
              <a:rPr sz="3200" spc="-10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yapılan</a:t>
            </a:r>
            <a:r>
              <a:rPr sz="3200" spc="-9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yatırımların</a:t>
            </a:r>
            <a:r>
              <a:rPr sz="3200" spc="-8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getirisini</a:t>
            </a:r>
            <a:r>
              <a:rPr sz="3200" spc="-9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ölçer.</a:t>
            </a:r>
            <a:endParaRPr sz="32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439" y="255473"/>
            <a:ext cx="644588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3600" b="1" dirty="0">
                <a:solidFill>
                  <a:srgbClr val="006FC0"/>
                </a:solidFill>
                <a:latin typeface="Calibri"/>
                <a:cs typeface="Calibri"/>
              </a:rPr>
              <a:t>Mühendis</a:t>
            </a:r>
            <a:r>
              <a:rPr sz="3600" b="1" spc="-9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3600" b="1" dirty="0">
                <a:solidFill>
                  <a:srgbClr val="006FC0"/>
                </a:solidFill>
                <a:latin typeface="Calibri"/>
                <a:cs typeface="Calibri"/>
              </a:rPr>
              <a:t>rollerinin</a:t>
            </a:r>
            <a:r>
              <a:rPr sz="3600" b="1" spc="-11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3600" b="1" dirty="0">
                <a:solidFill>
                  <a:srgbClr val="006FC0"/>
                </a:solidFill>
                <a:latin typeface="Calibri"/>
                <a:cs typeface="Calibri"/>
              </a:rPr>
              <a:t>bazı</a:t>
            </a:r>
            <a:r>
              <a:rPr sz="3600" b="1" spc="-12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3600" b="1" spc="-10" dirty="0">
                <a:solidFill>
                  <a:srgbClr val="006FC0"/>
                </a:solidFill>
                <a:latin typeface="Calibri"/>
                <a:cs typeface="Calibri"/>
              </a:rPr>
              <a:t>örnekleri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59740" y="1010183"/>
            <a:ext cx="5941060" cy="4532651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365"/>
              </a:spcBef>
              <a:buFont typeface="Arial"/>
              <a:buChar char="•"/>
              <a:tabLst>
                <a:tab pos="354965" algn="l"/>
              </a:tabLst>
            </a:pPr>
            <a:r>
              <a:rPr sz="2200" spc="-10" dirty="0">
                <a:latin typeface="Calibri"/>
                <a:cs typeface="Calibri"/>
              </a:rPr>
              <a:t>Matematiksel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modeller</a:t>
            </a:r>
            <a:r>
              <a:rPr sz="2200" spc="-6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geliştirme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ve</a:t>
            </a:r>
            <a:r>
              <a:rPr sz="2200" spc="-7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uygulama</a:t>
            </a:r>
            <a:endParaRPr sz="22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spcBef>
                <a:spcPts val="260"/>
              </a:spcBef>
              <a:buFont typeface="Arial"/>
              <a:buChar char="•"/>
              <a:tabLst>
                <a:tab pos="354965" algn="l"/>
              </a:tabLst>
            </a:pPr>
            <a:r>
              <a:rPr sz="2200" spc="-25" dirty="0">
                <a:latin typeface="Calibri"/>
                <a:cs typeface="Calibri"/>
              </a:rPr>
              <a:t>Teknoloji</a:t>
            </a:r>
            <a:r>
              <a:rPr sz="2200" spc="-6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geliştirme</a:t>
            </a:r>
            <a:endParaRPr sz="22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spcBef>
                <a:spcPts val="270"/>
              </a:spcBef>
              <a:buFont typeface="Arial"/>
              <a:buChar char="•"/>
              <a:tabLst>
                <a:tab pos="354965" algn="l"/>
              </a:tabLst>
            </a:pPr>
            <a:r>
              <a:rPr sz="2200" spc="-10" dirty="0">
                <a:latin typeface="Calibri"/>
                <a:cs typeface="Calibri"/>
              </a:rPr>
              <a:t>Tasarım</a:t>
            </a:r>
            <a:endParaRPr sz="22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spcBef>
                <a:spcPts val="265"/>
              </a:spcBef>
              <a:buFont typeface="Arial"/>
              <a:buChar char="•"/>
              <a:tabLst>
                <a:tab pos="354965" algn="l"/>
              </a:tabLst>
            </a:pPr>
            <a:r>
              <a:rPr sz="2200" spc="-10" dirty="0">
                <a:latin typeface="Calibri"/>
                <a:cs typeface="Calibri"/>
              </a:rPr>
              <a:t>Araştırma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-</a:t>
            </a:r>
            <a:r>
              <a:rPr sz="2200" spc="-3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Geliştirme</a:t>
            </a:r>
            <a:endParaRPr sz="22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spcBef>
                <a:spcPts val="260"/>
              </a:spcBef>
              <a:buFont typeface="Arial"/>
              <a:buChar char="•"/>
              <a:tabLst>
                <a:tab pos="354965" algn="l"/>
              </a:tabLst>
            </a:pPr>
            <a:r>
              <a:rPr sz="2200" spc="-10" dirty="0">
                <a:latin typeface="Calibri"/>
                <a:cs typeface="Calibri"/>
              </a:rPr>
              <a:t>Yönetim</a:t>
            </a:r>
            <a:endParaRPr sz="22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spcBef>
                <a:spcPts val="270"/>
              </a:spcBef>
              <a:buFont typeface="Arial"/>
              <a:buChar char="•"/>
              <a:tabLst>
                <a:tab pos="354965" algn="l"/>
              </a:tabLst>
            </a:pPr>
            <a:r>
              <a:rPr sz="2200" dirty="0">
                <a:latin typeface="Calibri"/>
                <a:cs typeface="Calibri"/>
              </a:rPr>
              <a:t>Sınırlı,</a:t>
            </a:r>
            <a:r>
              <a:rPr sz="2200" spc="-6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yanlış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veya</a:t>
            </a:r>
            <a:r>
              <a:rPr sz="2200" spc="-5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çelişkili</a:t>
            </a:r>
            <a:r>
              <a:rPr sz="2200" spc="-5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bilgilerin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yorumlanması</a:t>
            </a:r>
            <a:endParaRPr sz="22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spcBef>
                <a:spcPts val="260"/>
              </a:spcBef>
              <a:buFont typeface="Arial"/>
              <a:buChar char="•"/>
              <a:tabLst>
                <a:tab pos="354965" algn="l"/>
              </a:tabLst>
            </a:pPr>
            <a:r>
              <a:rPr sz="2200" dirty="0">
                <a:latin typeface="Calibri"/>
                <a:cs typeface="Calibri"/>
              </a:rPr>
              <a:t>Sistem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davranışının</a:t>
            </a:r>
            <a:r>
              <a:rPr sz="2200" spc="-9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ölçülmesi</a:t>
            </a:r>
            <a:r>
              <a:rPr sz="2200" spc="-6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ve</a:t>
            </a:r>
            <a:r>
              <a:rPr sz="2200" spc="-3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analizi</a:t>
            </a:r>
            <a:endParaRPr sz="22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spcBef>
                <a:spcPts val="265"/>
              </a:spcBef>
              <a:buFont typeface="Arial"/>
              <a:buChar char="•"/>
              <a:tabLst>
                <a:tab pos="354965" algn="l"/>
              </a:tabLst>
            </a:pPr>
            <a:r>
              <a:rPr sz="2200" spc="-30">
                <a:latin typeface="Calibri"/>
                <a:cs typeface="Calibri"/>
              </a:rPr>
              <a:t>Tersine</a:t>
            </a:r>
            <a:r>
              <a:rPr sz="2200" spc="-35">
                <a:latin typeface="Calibri"/>
                <a:cs typeface="Calibri"/>
              </a:rPr>
              <a:t> </a:t>
            </a:r>
            <a:r>
              <a:rPr lang="tr-TR" sz="2200" spc="-35" dirty="0">
                <a:latin typeface="Calibri"/>
                <a:cs typeface="Calibri"/>
              </a:rPr>
              <a:t>m</a:t>
            </a:r>
            <a:r>
              <a:rPr sz="2200" smtClean="0">
                <a:latin typeface="Calibri"/>
                <a:cs typeface="Calibri"/>
              </a:rPr>
              <a:t>ühendislik</a:t>
            </a:r>
            <a:r>
              <a:rPr sz="2200" spc="-50" smtClean="0">
                <a:latin typeface="Calibri"/>
                <a:cs typeface="Calibri"/>
              </a:rPr>
              <a:t> </a:t>
            </a:r>
            <a:r>
              <a:rPr sz="2200">
                <a:latin typeface="Calibri"/>
                <a:cs typeface="Calibri"/>
              </a:rPr>
              <a:t>ve</a:t>
            </a:r>
            <a:r>
              <a:rPr sz="2200" spc="-40">
                <a:latin typeface="Calibri"/>
                <a:cs typeface="Calibri"/>
              </a:rPr>
              <a:t> </a:t>
            </a:r>
            <a:r>
              <a:rPr lang="tr-TR" sz="2200" spc="-40" dirty="0">
                <a:latin typeface="Calibri"/>
                <a:cs typeface="Calibri"/>
              </a:rPr>
              <a:t>ü</a:t>
            </a:r>
            <a:r>
              <a:rPr sz="2200" smtClean="0">
                <a:latin typeface="Calibri"/>
                <a:cs typeface="Calibri"/>
              </a:rPr>
              <a:t>rün</a:t>
            </a:r>
            <a:r>
              <a:rPr sz="2200" spc="-35" smtClean="0">
                <a:latin typeface="Calibri"/>
                <a:cs typeface="Calibri"/>
              </a:rPr>
              <a:t> </a:t>
            </a:r>
            <a:r>
              <a:rPr lang="tr-TR" sz="2200" spc="-10" dirty="0">
                <a:latin typeface="Calibri"/>
                <a:cs typeface="Calibri"/>
              </a:rPr>
              <a:t>g</a:t>
            </a:r>
            <a:r>
              <a:rPr sz="2200" spc="-10" smtClean="0">
                <a:latin typeface="Calibri"/>
                <a:cs typeface="Calibri"/>
              </a:rPr>
              <a:t>eliştirme</a:t>
            </a:r>
            <a:endParaRPr sz="22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spcBef>
                <a:spcPts val="265"/>
              </a:spcBef>
              <a:buFont typeface="Arial"/>
              <a:buChar char="•"/>
              <a:tabLst>
                <a:tab pos="354965" algn="l"/>
              </a:tabLst>
            </a:pPr>
            <a:r>
              <a:rPr sz="2200" dirty="0">
                <a:latin typeface="Calibri"/>
                <a:cs typeface="Calibri"/>
              </a:rPr>
              <a:t>Pazar</a:t>
            </a:r>
            <a:r>
              <a:rPr sz="2200" spc="-12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araştırması</a:t>
            </a:r>
            <a:endParaRPr sz="22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spcBef>
                <a:spcPts val="265"/>
              </a:spcBef>
              <a:buFont typeface="Arial"/>
              <a:buChar char="•"/>
              <a:tabLst>
                <a:tab pos="354965" algn="l"/>
              </a:tabLst>
            </a:pPr>
            <a:r>
              <a:rPr sz="2200" spc="-10" dirty="0">
                <a:latin typeface="Calibri"/>
                <a:cs typeface="Calibri"/>
              </a:rPr>
              <a:t>Eğitim</a:t>
            </a:r>
            <a:endParaRPr sz="22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spcBef>
                <a:spcPts val="265"/>
              </a:spcBef>
              <a:buFont typeface="Arial"/>
              <a:buChar char="•"/>
              <a:tabLst>
                <a:tab pos="354965" algn="l"/>
              </a:tabLst>
            </a:pPr>
            <a:r>
              <a:rPr sz="2200" spc="-20" dirty="0">
                <a:latin typeface="Calibri"/>
                <a:cs typeface="Calibri"/>
              </a:rPr>
              <a:t>Test</a:t>
            </a:r>
            <a:endParaRPr sz="22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spcBef>
                <a:spcPts val="265"/>
              </a:spcBef>
              <a:buFont typeface="Arial"/>
              <a:buChar char="•"/>
              <a:tabLst>
                <a:tab pos="354965" algn="l"/>
              </a:tabLst>
            </a:pPr>
            <a:r>
              <a:rPr sz="2200" dirty="0">
                <a:latin typeface="Calibri"/>
                <a:cs typeface="Calibri"/>
              </a:rPr>
              <a:t>Risk</a:t>
            </a:r>
            <a:r>
              <a:rPr sz="2200" spc="-3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değerlendirmesi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721979" y="1262837"/>
            <a:ext cx="3710304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1" dirty="0">
                <a:latin typeface="Arial"/>
                <a:cs typeface="Arial"/>
              </a:rPr>
              <a:t>Changing</a:t>
            </a:r>
            <a:r>
              <a:rPr sz="3000" b="1" spc="-65" dirty="0">
                <a:latin typeface="Arial"/>
                <a:cs typeface="Arial"/>
              </a:rPr>
              <a:t> </a:t>
            </a:r>
            <a:r>
              <a:rPr sz="3000" b="1" dirty="0">
                <a:latin typeface="Arial"/>
                <a:cs typeface="Arial"/>
              </a:rPr>
              <a:t>the</a:t>
            </a:r>
            <a:r>
              <a:rPr sz="3000" b="1" spc="-70" dirty="0">
                <a:latin typeface="Arial"/>
                <a:cs typeface="Arial"/>
              </a:rPr>
              <a:t> </a:t>
            </a:r>
            <a:r>
              <a:rPr sz="3000" b="1" spc="-10" dirty="0">
                <a:latin typeface="Arial"/>
                <a:cs typeface="Arial"/>
              </a:rPr>
              <a:t>world!</a:t>
            </a:r>
            <a:endParaRPr sz="3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90397" rIns="0" bIns="0" rtlCol="0">
            <a:spAutoFit/>
          </a:bodyPr>
          <a:lstStyle/>
          <a:p>
            <a:pPr marL="1896745">
              <a:lnSpc>
                <a:spcPct val="100000"/>
              </a:lnSpc>
              <a:spcBef>
                <a:spcPts val="105"/>
              </a:spcBef>
            </a:pPr>
            <a:r>
              <a:rPr spc="-40" dirty="0"/>
              <a:t>Tersine</a:t>
            </a:r>
            <a:r>
              <a:rPr spc="-210" dirty="0"/>
              <a:t> </a:t>
            </a:r>
            <a:r>
              <a:rPr spc="-10" dirty="0"/>
              <a:t>Mühendislik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18819" y="1613738"/>
            <a:ext cx="11256645" cy="2623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marR="5080" indent="-3429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4965" algn="l"/>
              </a:tabLst>
            </a:pPr>
            <a:r>
              <a:rPr sz="2400" spc="-35" dirty="0">
                <a:latin typeface="Calibri"/>
                <a:cs typeface="Calibri"/>
              </a:rPr>
              <a:t>Tersine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mühendislik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(Reverse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Engineering,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RE)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terimi,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bir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ürünün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yeniden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oluşturulması </a:t>
            </a:r>
            <a:r>
              <a:rPr sz="2400" dirty="0">
                <a:latin typeface="Calibri"/>
                <a:cs typeface="Calibri"/>
              </a:rPr>
              <a:t>sürecini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özetlemek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için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kullanılır.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Bir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ürün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sıfırdan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tasarlanırken,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bir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mühendis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bir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tasarım spesifikasyonu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hazırlayıp,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ürünü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oluşturan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çizimleri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spc="-40" dirty="0">
                <a:latin typeface="Calibri"/>
                <a:cs typeface="Calibri"/>
              </a:rPr>
              <a:t>üretir</a:t>
            </a:r>
            <a:r>
              <a:rPr sz="2400" spc="-40">
                <a:latin typeface="Calibri"/>
                <a:cs typeface="Calibri"/>
              </a:rPr>
              <a:t>.</a:t>
            </a:r>
            <a:r>
              <a:rPr sz="2400" spc="-70">
                <a:latin typeface="Calibri"/>
                <a:cs typeface="Calibri"/>
              </a:rPr>
              <a:t> </a:t>
            </a:r>
            <a:endParaRPr lang="tr-TR" sz="2400" spc="-70" dirty="0" smtClean="0">
              <a:latin typeface="Calibri"/>
              <a:cs typeface="Calibri"/>
            </a:endParaRPr>
          </a:p>
          <a:p>
            <a:pPr marL="354965" marR="5080" indent="-3429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4965" algn="l"/>
              </a:tabLst>
            </a:pPr>
            <a:endParaRPr lang="tr-TR" sz="2400" spc="-70" dirty="0">
              <a:latin typeface="Calibri"/>
              <a:cs typeface="Calibri"/>
            </a:endParaRPr>
          </a:p>
          <a:p>
            <a:pPr marL="354965" marR="5080" indent="-3429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4965" algn="l"/>
              </a:tabLst>
            </a:pPr>
            <a:r>
              <a:rPr sz="2400" spc="-35" smtClean="0">
                <a:latin typeface="Calibri"/>
                <a:cs typeface="Calibri"/>
              </a:rPr>
              <a:t>Tersine</a:t>
            </a:r>
            <a:r>
              <a:rPr sz="2400" spc="-40" smtClean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mühendislik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ise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nihai </a:t>
            </a:r>
            <a:r>
              <a:rPr sz="2400" dirty="0">
                <a:latin typeface="Calibri"/>
                <a:cs typeface="Calibri"/>
              </a:rPr>
              <a:t>ürünle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başlar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ve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ters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yönde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tasarım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süreci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ile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oluşturur.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Süreç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boyunca,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tasarım</a:t>
            </a:r>
            <a:r>
              <a:rPr sz="2400" spc="-9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konsepti </a:t>
            </a:r>
            <a:r>
              <a:rPr sz="2400" dirty="0">
                <a:latin typeface="Calibri"/>
                <a:cs typeface="Calibri"/>
              </a:rPr>
              <a:t>ve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imalat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yöntemleri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hakkında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önemli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bilgiler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elde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edilir.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153</TotalTime>
  <Words>3839</Words>
  <Application>Microsoft Office PowerPoint</Application>
  <PresentationFormat>Özel</PresentationFormat>
  <Paragraphs>548</Paragraphs>
  <Slides>75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Slayt Başlıkları</vt:lpstr>
      </vt:variant>
      <vt:variant>
        <vt:i4>75</vt:i4>
      </vt:variant>
    </vt:vector>
  </HeadingPairs>
  <TitlesOfParts>
    <vt:vector size="76" baseType="lpstr">
      <vt:lpstr>Office Theme</vt:lpstr>
      <vt:lpstr>Kocaeli Üniversitesi  Bilişim Sistemleri Mühendisliği    Bilişim Sistemleri Mühendisliğine Giriş </vt:lpstr>
      <vt:lpstr>Alanlar</vt:lpstr>
      <vt:lpstr>Mühendis</vt:lpstr>
      <vt:lpstr>Mühendislik nedir?</vt:lpstr>
      <vt:lpstr>Mühendis nedir?</vt:lpstr>
      <vt:lpstr>Mühendis Kimdir?</vt:lpstr>
      <vt:lpstr>Mühendis</vt:lpstr>
      <vt:lpstr>Mühendis rollerinin bazı örnekleri</vt:lpstr>
      <vt:lpstr>Tersine Mühendislik</vt:lpstr>
      <vt:lpstr>Mühendis olmak için neye ihtiyacım var?</vt:lpstr>
      <vt:lpstr>Mühendis olmak için neye ihtiyacım var?</vt:lpstr>
      <vt:lpstr>Mühendis olmak için neye ihtiyacım var?</vt:lpstr>
      <vt:lpstr>Araştırma Alanları</vt:lpstr>
      <vt:lpstr>Elektrik ve elektronik mühendislerinin çalışma alanları</vt:lpstr>
      <vt:lpstr>PowerPoint Sunusu</vt:lpstr>
      <vt:lpstr>Elektirik Mühendisliği</vt:lpstr>
      <vt:lpstr>Elektronik ve Haberleşme Mühendisliği</vt:lpstr>
      <vt:lpstr>Kontrol ve Otomasyon Mühendisliği</vt:lpstr>
      <vt:lpstr>Bilişim ve Bilgisayar Mühendisliği</vt:lpstr>
      <vt:lpstr>Biomedical Engineering</vt:lpstr>
      <vt:lpstr>Mechatronics – a design process that includes</vt:lpstr>
      <vt:lpstr>PowerPoint Sunusu</vt:lpstr>
      <vt:lpstr>Geleceğin teknolojileri</vt:lpstr>
      <vt:lpstr>Fields of study</vt:lpstr>
      <vt:lpstr>Fields of study</vt:lpstr>
      <vt:lpstr>Bilgisayar ve Bilişim Sistemleri Mühendisliği</vt:lpstr>
      <vt:lpstr>Bilgisayar Nedir?</vt:lpstr>
      <vt:lpstr>Bilişim Sistemleri Mühendisliği</vt:lpstr>
      <vt:lpstr>Bilişim Sistemleri Mühendisliği</vt:lpstr>
      <vt:lpstr>Bilişim Sistemleri Mühendisliği</vt:lpstr>
      <vt:lpstr>Bilişim Sistemleri Mühendisi Kimdir?</vt:lpstr>
      <vt:lpstr>Bilişim Sistemleri Mühendisliği</vt:lpstr>
      <vt:lpstr>Bilgisayar Donanım Mühendisi</vt:lpstr>
      <vt:lpstr>Bilgisayar Yazılım Mühendisi</vt:lpstr>
      <vt:lpstr>Bilişim Sistemleri Mühendisliğinin Geleceği </vt:lpstr>
      <vt:lpstr>PowerPoint Sunusu</vt:lpstr>
      <vt:lpstr>PowerPoint Sunusu</vt:lpstr>
      <vt:lpstr>PowerPoint Sunusu</vt:lpstr>
      <vt:lpstr>PowerPoint Sunusu</vt:lpstr>
      <vt:lpstr>PowerPoint Sunusu</vt:lpstr>
      <vt:lpstr>Bilişim Mühendisliği Alt Alanları</vt:lpstr>
      <vt:lpstr>Bilişim Mühendisliği Alt Alanları</vt:lpstr>
      <vt:lpstr>Bilişim Mühendisliği Alt Alanları</vt:lpstr>
      <vt:lpstr>Bilişim Sistemleri Mühendisliği Alt Alanları</vt:lpstr>
      <vt:lpstr>Bilişim Mühendisliği Alt Alanları</vt:lpstr>
      <vt:lpstr>Bilişim Mühendisliği Alt Alanları</vt:lpstr>
      <vt:lpstr>Bilişim Etiği</vt:lpstr>
      <vt:lpstr>Job and Carees</vt:lpstr>
      <vt:lpstr>Jobs and Careers in the Industry</vt:lpstr>
      <vt:lpstr>Geleceğin teknolojik gelişmeleri</vt:lpstr>
      <vt:lpstr>PowerPoint Sunusu</vt:lpstr>
      <vt:lpstr>Communications Engineering</vt:lpstr>
      <vt:lpstr>Computer Engineering</vt:lpstr>
      <vt:lpstr>Micro-Electronics Engineering</vt:lpstr>
      <vt:lpstr>Jobs and Careers in the Industry</vt:lpstr>
      <vt:lpstr>Jobs and Careers in the Industry</vt:lpstr>
      <vt:lpstr>Jobs and Careers in the Industry</vt:lpstr>
      <vt:lpstr>Jobs and Careers in the Industry</vt:lpstr>
      <vt:lpstr>“ Teknolojiler”</vt:lpstr>
      <vt:lpstr>HABERLEŞME SİSTEMLERİ</vt:lpstr>
      <vt:lpstr>Bilişim, iletişimde TEK NOKTADA BİRLEŞİYOR</vt:lpstr>
      <vt:lpstr>Ölçerler (meter) ve Algılayıcılar (sensor)</vt:lpstr>
      <vt:lpstr>Nanoteknoloji</vt:lpstr>
      <vt:lpstr>Uçan, Yürüyen, Yüzen ve Bütünleşen Nanorobotlar</vt:lpstr>
      <vt:lpstr>IoT- Nesnelerin İnterneti</vt:lpstr>
      <vt:lpstr>Yapay Zeka</vt:lpstr>
      <vt:lpstr>Kuantum Makine Öğrenmesi</vt:lpstr>
      <vt:lpstr>“ İş İmkanları”</vt:lpstr>
      <vt:lpstr>Artan İş Talepleri</vt:lpstr>
      <vt:lpstr>Bilişim Mühendisi için iş imkanları</vt:lpstr>
      <vt:lpstr>Bilişim Mühendisi için iş imkanları</vt:lpstr>
      <vt:lpstr>Bilişim Mühendisi için iş imkanları</vt:lpstr>
      <vt:lpstr>Bilişim Mühendisi için iş imkanları</vt:lpstr>
      <vt:lpstr>Bilişim Mühendisi için iş imkanları</vt:lpstr>
      <vt:lpstr>Bilişim Mühendisi için iş imkanları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Toshiba-User</dc:creator>
  <cp:lastModifiedBy>Windows Kullanıcısı</cp:lastModifiedBy>
  <cp:revision>34</cp:revision>
  <dcterms:created xsi:type="dcterms:W3CDTF">2023-10-10T17:57:36Z</dcterms:created>
  <dcterms:modified xsi:type="dcterms:W3CDTF">2023-10-25T12:52:41Z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2023-01-14T00:00:00Z</vt:filetime>
  </property>
  <property fmtid="{D5CDD505-2E9C-101B-9397-08002B2CF9AE}" pid="3" name="Creator">
    <vt:lpwstr>Microsoft® PowerPoint® 2010</vt:lpwstr>
  </property>
  <property fmtid="{D5CDD505-2E9C-101B-9397-08002B2CF9AE}" pid="4" name="LastSaved">
    <vt:filetime>2023-10-10T00:00:00Z</vt:filetime>
  </property>
  <property fmtid="{D5CDD505-2E9C-101B-9397-08002B2CF9AE}" pid="5" name="Producer">
    <vt:lpwstr>Microsoft® PowerPoint® 2010</vt:lpwstr>
  </property>
</Properties>
</file>